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sldIdLst>
    <p:sldId id="256" r:id="rId2"/>
    <p:sldId id="257" r:id="rId3"/>
    <p:sldId id="294" r:id="rId4"/>
    <p:sldId id="295" r:id="rId5"/>
    <p:sldId id="259" r:id="rId6"/>
    <p:sldId id="260" r:id="rId7"/>
    <p:sldId id="258" r:id="rId8"/>
    <p:sldId id="261" r:id="rId9"/>
    <p:sldId id="312" r:id="rId10"/>
    <p:sldId id="297" r:id="rId11"/>
    <p:sldId id="296" r:id="rId12"/>
    <p:sldId id="298" r:id="rId13"/>
    <p:sldId id="300" r:id="rId14"/>
    <p:sldId id="301" r:id="rId15"/>
    <p:sldId id="302" r:id="rId16"/>
    <p:sldId id="313" r:id="rId17"/>
    <p:sldId id="299" r:id="rId18"/>
    <p:sldId id="303" r:id="rId19"/>
    <p:sldId id="314" r:id="rId20"/>
    <p:sldId id="304" r:id="rId21"/>
    <p:sldId id="311" r:id="rId22"/>
    <p:sldId id="305" r:id="rId23"/>
    <p:sldId id="306" r:id="rId24"/>
    <p:sldId id="307" r:id="rId25"/>
    <p:sldId id="308" r:id="rId26"/>
    <p:sldId id="309" r:id="rId27"/>
    <p:sldId id="310" r:id="rId28"/>
    <p:sldId id="293" r:id="rId2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diagrams/_rels/data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svg"/><Relationship Id="rId1" Type="http://schemas.openxmlformats.org/officeDocument/2006/relationships/image" Target="../media/image1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svg"/><Relationship Id="rId1" Type="http://schemas.openxmlformats.org/officeDocument/2006/relationships/image" Target="../media/image16.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600EF92-9CA3-4AE4-8587-F3EBA48BA423}"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08E99491-7C60-485C-9853-ECD145A91FEF}">
      <dgm:prSet/>
      <dgm:spPr/>
      <dgm:t>
        <a:bodyPr/>
        <a:lstStyle/>
        <a:p>
          <a:pPr>
            <a:lnSpc>
              <a:spcPct val="100000"/>
            </a:lnSpc>
          </a:pPr>
          <a:r>
            <a:rPr lang="tr-TR"/>
            <a:t>1- SATIŞ SONRASI MÜŞTERİ HİZMETLERİ</a:t>
          </a:r>
          <a:endParaRPr lang="en-US"/>
        </a:p>
      </dgm:t>
    </dgm:pt>
    <dgm:pt modelId="{C9E0AF12-2A07-40AC-BE69-17880F8A0DCC}" type="parTrans" cxnId="{DC4FD3A7-6BD4-4B76-92EB-CDF407408249}">
      <dgm:prSet/>
      <dgm:spPr/>
      <dgm:t>
        <a:bodyPr/>
        <a:lstStyle/>
        <a:p>
          <a:endParaRPr lang="en-US"/>
        </a:p>
      </dgm:t>
    </dgm:pt>
    <dgm:pt modelId="{2FD364AB-B209-4153-9FE4-A809BDBAF9D1}" type="sibTrans" cxnId="{DC4FD3A7-6BD4-4B76-92EB-CDF407408249}">
      <dgm:prSet/>
      <dgm:spPr/>
      <dgm:t>
        <a:bodyPr/>
        <a:lstStyle/>
        <a:p>
          <a:endParaRPr lang="en-US"/>
        </a:p>
      </dgm:t>
    </dgm:pt>
    <dgm:pt modelId="{05F77EA6-F899-497A-AB79-0980090D21EC}">
      <dgm:prSet/>
      <dgm:spPr/>
      <dgm:t>
        <a:bodyPr/>
        <a:lstStyle/>
        <a:p>
          <a:pPr>
            <a:lnSpc>
              <a:spcPct val="100000"/>
            </a:lnSpc>
          </a:pPr>
          <a:r>
            <a:rPr lang="tr-TR"/>
            <a:t>2- KURUMSAL HİZMETLER</a:t>
          </a:r>
          <a:endParaRPr lang="en-US"/>
        </a:p>
      </dgm:t>
    </dgm:pt>
    <dgm:pt modelId="{B00CD18D-4BBB-4EF1-A073-E2F0100C81D2}" type="parTrans" cxnId="{D3E32709-1FA9-4D1F-BEC6-C15512161A37}">
      <dgm:prSet/>
      <dgm:spPr/>
      <dgm:t>
        <a:bodyPr/>
        <a:lstStyle/>
        <a:p>
          <a:endParaRPr lang="en-US"/>
        </a:p>
      </dgm:t>
    </dgm:pt>
    <dgm:pt modelId="{D1FC5FD2-645F-421D-A064-B502596961BC}" type="sibTrans" cxnId="{D3E32709-1FA9-4D1F-BEC6-C15512161A37}">
      <dgm:prSet/>
      <dgm:spPr/>
      <dgm:t>
        <a:bodyPr/>
        <a:lstStyle/>
        <a:p>
          <a:endParaRPr lang="en-US"/>
        </a:p>
      </dgm:t>
    </dgm:pt>
    <dgm:pt modelId="{DAC75193-494E-45B8-861E-48393A139EB5}">
      <dgm:prSet/>
      <dgm:spPr/>
      <dgm:t>
        <a:bodyPr/>
        <a:lstStyle/>
        <a:p>
          <a:pPr>
            <a:lnSpc>
              <a:spcPct val="100000"/>
            </a:lnSpc>
          </a:pPr>
          <a:r>
            <a:rPr lang="tr-TR"/>
            <a:t>3- ENERJİ VERİMLİLİĞİ DANIŞMANLIĞI</a:t>
          </a:r>
          <a:endParaRPr lang="en-US"/>
        </a:p>
      </dgm:t>
    </dgm:pt>
    <dgm:pt modelId="{4F7C2AD8-C1B6-41A0-AFDC-3229D99520F0}" type="parTrans" cxnId="{452DF734-8B32-47EE-B27A-DC4CC8FD3529}">
      <dgm:prSet/>
      <dgm:spPr/>
      <dgm:t>
        <a:bodyPr/>
        <a:lstStyle/>
        <a:p>
          <a:endParaRPr lang="en-US"/>
        </a:p>
      </dgm:t>
    </dgm:pt>
    <dgm:pt modelId="{34D8E116-9D2C-46F8-8A9F-F2A302CF845E}" type="sibTrans" cxnId="{452DF734-8B32-47EE-B27A-DC4CC8FD3529}">
      <dgm:prSet/>
      <dgm:spPr/>
      <dgm:t>
        <a:bodyPr/>
        <a:lstStyle/>
        <a:p>
          <a:endParaRPr lang="en-US"/>
        </a:p>
      </dgm:t>
    </dgm:pt>
    <dgm:pt modelId="{C437FAD3-3BA7-413C-9888-93A865AC4B23}" type="pres">
      <dgm:prSet presAssocID="{5600EF92-9CA3-4AE4-8587-F3EBA48BA423}" presName="root" presStyleCnt="0">
        <dgm:presLayoutVars>
          <dgm:dir/>
          <dgm:resizeHandles val="exact"/>
        </dgm:presLayoutVars>
      </dgm:prSet>
      <dgm:spPr/>
    </dgm:pt>
    <dgm:pt modelId="{0D17F4A1-4644-4BDE-B3B2-8F2A3C850949}" type="pres">
      <dgm:prSet presAssocID="{08E99491-7C60-485C-9853-ECD145A91FEF}" presName="compNode" presStyleCnt="0"/>
      <dgm:spPr/>
    </dgm:pt>
    <dgm:pt modelId="{96793560-9D16-4E53-8F0E-C9C901C6A4EE}" type="pres">
      <dgm:prSet presAssocID="{08E99491-7C60-485C-9853-ECD145A91FEF}"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Kullanıcı"/>
        </a:ext>
      </dgm:extLst>
    </dgm:pt>
    <dgm:pt modelId="{21587373-2222-4D66-8C43-1B6B64B9D346}" type="pres">
      <dgm:prSet presAssocID="{08E99491-7C60-485C-9853-ECD145A91FEF}" presName="spaceRect" presStyleCnt="0"/>
      <dgm:spPr/>
    </dgm:pt>
    <dgm:pt modelId="{5298FD6F-DC03-4E7D-98E0-2FDCF96A937B}" type="pres">
      <dgm:prSet presAssocID="{08E99491-7C60-485C-9853-ECD145A91FEF}" presName="textRect" presStyleLbl="revTx" presStyleIdx="0" presStyleCnt="3">
        <dgm:presLayoutVars>
          <dgm:chMax val="1"/>
          <dgm:chPref val="1"/>
        </dgm:presLayoutVars>
      </dgm:prSet>
      <dgm:spPr/>
    </dgm:pt>
    <dgm:pt modelId="{54A55776-99DF-4699-BECD-CAD0CC19D0D1}" type="pres">
      <dgm:prSet presAssocID="{2FD364AB-B209-4153-9FE4-A809BDBAF9D1}" presName="sibTrans" presStyleCnt="0"/>
      <dgm:spPr/>
    </dgm:pt>
    <dgm:pt modelId="{AF2BC1E3-CC3B-468A-A10D-13248DB90A08}" type="pres">
      <dgm:prSet presAssocID="{05F77EA6-F899-497A-AB79-0980090D21EC}" presName="compNode" presStyleCnt="0"/>
      <dgm:spPr/>
    </dgm:pt>
    <dgm:pt modelId="{A701EA1D-E5D1-4BEE-943B-A45C28A7A432}" type="pres">
      <dgm:prSet presAssocID="{05F77EA6-F899-497A-AB79-0980090D21EC}"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anka"/>
        </a:ext>
      </dgm:extLst>
    </dgm:pt>
    <dgm:pt modelId="{E5C80FBA-3520-42FA-BBE0-C560AC3DA3EC}" type="pres">
      <dgm:prSet presAssocID="{05F77EA6-F899-497A-AB79-0980090D21EC}" presName="spaceRect" presStyleCnt="0"/>
      <dgm:spPr/>
    </dgm:pt>
    <dgm:pt modelId="{6FA6D1C7-690E-4FA7-9BBA-25547F20FFED}" type="pres">
      <dgm:prSet presAssocID="{05F77EA6-F899-497A-AB79-0980090D21EC}" presName="textRect" presStyleLbl="revTx" presStyleIdx="1" presStyleCnt="3">
        <dgm:presLayoutVars>
          <dgm:chMax val="1"/>
          <dgm:chPref val="1"/>
        </dgm:presLayoutVars>
      </dgm:prSet>
      <dgm:spPr/>
    </dgm:pt>
    <dgm:pt modelId="{C2BD75F0-50DC-49D8-B05F-6E2468DA2BAC}" type="pres">
      <dgm:prSet presAssocID="{D1FC5FD2-645F-421D-A064-B502596961BC}" presName="sibTrans" presStyleCnt="0"/>
      <dgm:spPr/>
    </dgm:pt>
    <dgm:pt modelId="{9B238AE0-A76A-4F9F-965A-217A86EC3507}" type="pres">
      <dgm:prSet presAssocID="{DAC75193-494E-45B8-861E-48393A139EB5}" presName="compNode" presStyleCnt="0"/>
      <dgm:spPr/>
    </dgm:pt>
    <dgm:pt modelId="{10CB49A2-A654-48C3-BAD7-993E1B31265B}" type="pres">
      <dgm:prSet presAssocID="{DAC75193-494E-45B8-861E-48393A139EB5}"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Gösterge"/>
        </a:ext>
      </dgm:extLst>
    </dgm:pt>
    <dgm:pt modelId="{4CB7C6E1-688F-4CF0-9223-900D298CD07D}" type="pres">
      <dgm:prSet presAssocID="{DAC75193-494E-45B8-861E-48393A139EB5}" presName="spaceRect" presStyleCnt="0"/>
      <dgm:spPr/>
    </dgm:pt>
    <dgm:pt modelId="{F674E475-A61A-4D29-9B02-110BB9D6FB4D}" type="pres">
      <dgm:prSet presAssocID="{DAC75193-494E-45B8-861E-48393A139EB5}" presName="textRect" presStyleLbl="revTx" presStyleIdx="2" presStyleCnt="3">
        <dgm:presLayoutVars>
          <dgm:chMax val="1"/>
          <dgm:chPref val="1"/>
        </dgm:presLayoutVars>
      </dgm:prSet>
      <dgm:spPr/>
    </dgm:pt>
  </dgm:ptLst>
  <dgm:cxnLst>
    <dgm:cxn modelId="{D3E32709-1FA9-4D1F-BEC6-C15512161A37}" srcId="{5600EF92-9CA3-4AE4-8587-F3EBA48BA423}" destId="{05F77EA6-F899-497A-AB79-0980090D21EC}" srcOrd="1" destOrd="0" parTransId="{B00CD18D-4BBB-4EF1-A073-E2F0100C81D2}" sibTransId="{D1FC5FD2-645F-421D-A064-B502596961BC}"/>
    <dgm:cxn modelId="{6080F217-A11D-4F68-95B8-FD680C815972}" type="presOf" srcId="{5600EF92-9CA3-4AE4-8587-F3EBA48BA423}" destId="{C437FAD3-3BA7-413C-9888-93A865AC4B23}" srcOrd="0" destOrd="0" presId="urn:microsoft.com/office/officeart/2018/2/layout/IconLabelList"/>
    <dgm:cxn modelId="{452DF734-8B32-47EE-B27A-DC4CC8FD3529}" srcId="{5600EF92-9CA3-4AE4-8587-F3EBA48BA423}" destId="{DAC75193-494E-45B8-861E-48393A139EB5}" srcOrd="2" destOrd="0" parTransId="{4F7C2AD8-C1B6-41A0-AFDC-3229D99520F0}" sibTransId="{34D8E116-9D2C-46F8-8A9F-F2A302CF845E}"/>
    <dgm:cxn modelId="{12DF293A-AC03-417C-9633-719BCBCAADBA}" type="presOf" srcId="{05F77EA6-F899-497A-AB79-0980090D21EC}" destId="{6FA6D1C7-690E-4FA7-9BBA-25547F20FFED}" srcOrd="0" destOrd="0" presId="urn:microsoft.com/office/officeart/2018/2/layout/IconLabelList"/>
    <dgm:cxn modelId="{B7AB567C-C16E-4E32-B76A-C27079F99AEB}" type="presOf" srcId="{08E99491-7C60-485C-9853-ECD145A91FEF}" destId="{5298FD6F-DC03-4E7D-98E0-2FDCF96A937B}" srcOrd="0" destOrd="0" presId="urn:microsoft.com/office/officeart/2018/2/layout/IconLabelList"/>
    <dgm:cxn modelId="{FE7911A5-BC76-42A8-AE49-03108D603D69}" type="presOf" srcId="{DAC75193-494E-45B8-861E-48393A139EB5}" destId="{F674E475-A61A-4D29-9B02-110BB9D6FB4D}" srcOrd="0" destOrd="0" presId="urn:microsoft.com/office/officeart/2018/2/layout/IconLabelList"/>
    <dgm:cxn modelId="{DC4FD3A7-6BD4-4B76-92EB-CDF407408249}" srcId="{5600EF92-9CA3-4AE4-8587-F3EBA48BA423}" destId="{08E99491-7C60-485C-9853-ECD145A91FEF}" srcOrd="0" destOrd="0" parTransId="{C9E0AF12-2A07-40AC-BE69-17880F8A0DCC}" sibTransId="{2FD364AB-B209-4153-9FE4-A809BDBAF9D1}"/>
    <dgm:cxn modelId="{3A9E03D9-5366-491B-B7C1-27AC05AAB484}" type="presParOf" srcId="{C437FAD3-3BA7-413C-9888-93A865AC4B23}" destId="{0D17F4A1-4644-4BDE-B3B2-8F2A3C850949}" srcOrd="0" destOrd="0" presId="urn:microsoft.com/office/officeart/2018/2/layout/IconLabelList"/>
    <dgm:cxn modelId="{4B9104B2-4ADE-4911-BFEF-D96D01FB9818}" type="presParOf" srcId="{0D17F4A1-4644-4BDE-B3B2-8F2A3C850949}" destId="{96793560-9D16-4E53-8F0E-C9C901C6A4EE}" srcOrd="0" destOrd="0" presId="urn:microsoft.com/office/officeart/2018/2/layout/IconLabelList"/>
    <dgm:cxn modelId="{EACC286A-C095-4040-A1AB-57C6C4970ADC}" type="presParOf" srcId="{0D17F4A1-4644-4BDE-B3B2-8F2A3C850949}" destId="{21587373-2222-4D66-8C43-1B6B64B9D346}" srcOrd="1" destOrd="0" presId="urn:microsoft.com/office/officeart/2018/2/layout/IconLabelList"/>
    <dgm:cxn modelId="{2AAACDD7-2F23-463F-BE1D-73040FB6334E}" type="presParOf" srcId="{0D17F4A1-4644-4BDE-B3B2-8F2A3C850949}" destId="{5298FD6F-DC03-4E7D-98E0-2FDCF96A937B}" srcOrd="2" destOrd="0" presId="urn:microsoft.com/office/officeart/2018/2/layout/IconLabelList"/>
    <dgm:cxn modelId="{08A70DB8-9946-491A-8335-3B07CED2091B}" type="presParOf" srcId="{C437FAD3-3BA7-413C-9888-93A865AC4B23}" destId="{54A55776-99DF-4699-BECD-CAD0CC19D0D1}" srcOrd="1" destOrd="0" presId="urn:microsoft.com/office/officeart/2018/2/layout/IconLabelList"/>
    <dgm:cxn modelId="{87CE0560-93D3-4C30-9694-E97A8E847E9F}" type="presParOf" srcId="{C437FAD3-3BA7-413C-9888-93A865AC4B23}" destId="{AF2BC1E3-CC3B-468A-A10D-13248DB90A08}" srcOrd="2" destOrd="0" presId="urn:microsoft.com/office/officeart/2018/2/layout/IconLabelList"/>
    <dgm:cxn modelId="{3C356562-FF38-4B22-AF4B-A0A32EF6A914}" type="presParOf" srcId="{AF2BC1E3-CC3B-468A-A10D-13248DB90A08}" destId="{A701EA1D-E5D1-4BEE-943B-A45C28A7A432}" srcOrd="0" destOrd="0" presId="urn:microsoft.com/office/officeart/2018/2/layout/IconLabelList"/>
    <dgm:cxn modelId="{4D5B7868-2779-4BB8-8BF8-50B4A5BB2131}" type="presParOf" srcId="{AF2BC1E3-CC3B-468A-A10D-13248DB90A08}" destId="{E5C80FBA-3520-42FA-BBE0-C560AC3DA3EC}" srcOrd="1" destOrd="0" presId="urn:microsoft.com/office/officeart/2018/2/layout/IconLabelList"/>
    <dgm:cxn modelId="{40F69233-5723-4F16-89DE-263571279423}" type="presParOf" srcId="{AF2BC1E3-CC3B-468A-A10D-13248DB90A08}" destId="{6FA6D1C7-690E-4FA7-9BBA-25547F20FFED}" srcOrd="2" destOrd="0" presId="urn:microsoft.com/office/officeart/2018/2/layout/IconLabelList"/>
    <dgm:cxn modelId="{A60633A8-3461-43B1-8C38-8FCE5B711CD9}" type="presParOf" srcId="{C437FAD3-3BA7-413C-9888-93A865AC4B23}" destId="{C2BD75F0-50DC-49D8-B05F-6E2468DA2BAC}" srcOrd="3" destOrd="0" presId="urn:microsoft.com/office/officeart/2018/2/layout/IconLabelList"/>
    <dgm:cxn modelId="{1D71C171-E20D-43DA-9CA7-1C26483D84CC}" type="presParOf" srcId="{C437FAD3-3BA7-413C-9888-93A865AC4B23}" destId="{9B238AE0-A76A-4F9F-965A-217A86EC3507}" srcOrd="4" destOrd="0" presId="urn:microsoft.com/office/officeart/2018/2/layout/IconLabelList"/>
    <dgm:cxn modelId="{9CD2CE95-D89C-4084-A771-2C51A259093C}" type="presParOf" srcId="{9B238AE0-A76A-4F9F-965A-217A86EC3507}" destId="{10CB49A2-A654-48C3-BAD7-993E1B31265B}" srcOrd="0" destOrd="0" presId="urn:microsoft.com/office/officeart/2018/2/layout/IconLabelList"/>
    <dgm:cxn modelId="{2C2DC3DA-74EF-47A3-8FCE-108482CA99C9}" type="presParOf" srcId="{9B238AE0-A76A-4F9F-965A-217A86EC3507}" destId="{4CB7C6E1-688F-4CF0-9223-900D298CD07D}" srcOrd="1" destOrd="0" presId="urn:microsoft.com/office/officeart/2018/2/layout/IconLabelList"/>
    <dgm:cxn modelId="{95CA1527-1457-4C4D-9CFE-2663B57588D9}" type="presParOf" srcId="{9B238AE0-A76A-4F9F-965A-217A86EC3507}" destId="{F674E475-A61A-4D29-9B02-110BB9D6FB4D}"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ACCB3B9-06DD-4143-A6C9-EDED4345D6C2}"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F587739F-92B7-4B1D-B922-8123F91A452A}">
      <dgm:prSet/>
      <dgm:spPr/>
      <dgm:t>
        <a:bodyPr/>
        <a:lstStyle/>
        <a:p>
          <a:r>
            <a:rPr lang="tr-TR"/>
            <a:t>1- Enerji Etüdü</a:t>
          </a:r>
          <a:endParaRPr lang="en-US"/>
        </a:p>
      </dgm:t>
    </dgm:pt>
    <dgm:pt modelId="{CFA62EFC-0C6C-4150-B33A-D43112189262}" type="parTrans" cxnId="{DBDF7B12-8315-429A-AEF2-7A6B3B797739}">
      <dgm:prSet/>
      <dgm:spPr/>
      <dgm:t>
        <a:bodyPr/>
        <a:lstStyle/>
        <a:p>
          <a:endParaRPr lang="en-US"/>
        </a:p>
      </dgm:t>
    </dgm:pt>
    <dgm:pt modelId="{7D698E1F-1E8C-48EF-B477-B6B50A638D47}" type="sibTrans" cxnId="{DBDF7B12-8315-429A-AEF2-7A6B3B797739}">
      <dgm:prSet/>
      <dgm:spPr/>
      <dgm:t>
        <a:bodyPr/>
        <a:lstStyle/>
        <a:p>
          <a:endParaRPr lang="en-US"/>
        </a:p>
      </dgm:t>
    </dgm:pt>
    <dgm:pt modelId="{ABFD1035-45B0-4722-AE53-9971E6CFC2C1}">
      <dgm:prSet/>
      <dgm:spPr/>
      <dgm:t>
        <a:bodyPr/>
        <a:lstStyle/>
        <a:p>
          <a:r>
            <a:rPr lang="tr-TR"/>
            <a:t>2- VAP-Verimlilik Artırıcı Proje Hibe Danışmanlığı</a:t>
          </a:r>
          <a:endParaRPr lang="en-US"/>
        </a:p>
      </dgm:t>
    </dgm:pt>
    <dgm:pt modelId="{03582645-4C78-490F-AFF8-20832A707D54}" type="parTrans" cxnId="{16609059-087E-4ECD-AEAC-75862F11BB81}">
      <dgm:prSet/>
      <dgm:spPr/>
      <dgm:t>
        <a:bodyPr/>
        <a:lstStyle/>
        <a:p>
          <a:endParaRPr lang="en-US"/>
        </a:p>
      </dgm:t>
    </dgm:pt>
    <dgm:pt modelId="{40B46478-C0EC-47E8-951C-C67C604E5D13}" type="sibTrans" cxnId="{16609059-087E-4ECD-AEAC-75862F11BB81}">
      <dgm:prSet/>
      <dgm:spPr/>
      <dgm:t>
        <a:bodyPr/>
        <a:lstStyle/>
        <a:p>
          <a:endParaRPr lang="en-US"/>
        </a:p>
      </dgm:t>
    </dgm:pt>
    <dgm:pt modelId="{079E31E9-55BE-4C05-8D60-6852424F2E56}">
      <dgm:prSet/>
      <dgm:spPr/>
      <dgm:t>
        <a:bodyPr/>
        <a:lstStyle/>
        <a:p>
          <a:r>
            <a:rPr lang="tr-TR"/>
            <a:t>3- Enerji Yönetimi</a:t>
          </a:r>
          <a:endParaRPr lang="en-US"/>
        </a:p>
      </dgm:t>
    </dgm:pt>
    <dgm:pt modelId="{DAEC7F63-6023-41A5-9FBC-E97B3D61B6D2}" type="parTrans" cxnId="{3CE0A55C-F85F-40CA-9FFF-9BB677792112}">
      <dgm:prSet/>
      <dgm:spPr/>
      <dgm:t>
        <a:bodyPr/>
        <a:lstStyle/>
        <a:p>
          <a:endParaRPr lang="en-US"/>
        </a:p>
      </dgm:t>
    </dgm:pt>
    <dgm:pt modelId="{21D2BD42-E293-4D19-B0F4-8A161F91B7A0}" type="sibTrans" cxnId="{3CE0A55C-F85F-40CA-9FFF-9BB677792112}">
      <dgm:prSet/>
      <dgm:spPr/>
      <dgm:t>
        <a:bodyPr/>
        <a:lstStyle/>
        <a:p>
          <a:endParaRPr lang="en-US"/>
        </a:p>
      </dgm:t>
    </dgm:pt>
    <dgm:pt modelId="{BD99C1E7-4935-4CCA-A9B9-326D9715FD24}">
      <dgm:prSet/>
      <dgm:spPr/>
      <dgm:t>
        <a:bodyPr/>
        <a:lstStyle/>
        <a:p>
          <a:r>
            <a:rPr lang="tr-TR"/>
            <a:t>4- Ölçüm &amp; Proje Fizibilite Hizmeti</a:t>
          </a:r>
          <a:endParaRPr lang="en-US"/>
        </a:p>
      </dgm:t>
    </dgm:pt>
    <dgm:pt modelId="{CEA458C3-8CC8-45CC-85AE-4A0AF9B1FA07}" type="parTrans" cxnId="{8934D7E2-CC77-40AD-B568-B92863001388}">
      <dgm:prSet/>
      <dgm:spPr/>
      <dgm:t>
        <a:bodyPr/>
        <a:lstStyle/>
        <a:p>
          <a:endParaRPr lang="en-US"/>
        </a:p>
      </dgm:t>
    </dgm:pt>
    <dgm:pt modelId="{50EC79F0-5621-4CA7-BA70-04DD58509CCA}" type="sibTrans" cxnId="{8934D7E2-CC77-40AD-B568-B92863001388}">
      <dgm:prSet/>
      <dgm:spPr/>
      <dgm:t>
        <a:bodyPr/>
        <a:lstStyle/>
        <a:p>
          <a:endParaRPr lang="en-US"/>
        </a:p>
      </dgm:t>
    </dgm:pt>
    <dgm:pt modelId="{7415167A-CFDF-4793-B598-75692EF4AF88}">
      <dgm:prSet/>
      <dgm:spPr/>
      <dgm:t>
        <a:bodyPr/>
        <a:lstStyle/>
        <a:p>
          <a:r>
            <a:rPr lang="tr-TR"/>
            <a:t>5- ISO-50001 Danışmanlığı</a:t>
          </a:r>
          <a:endParaRPr lang="en-US"/>
        </a:p>
      </dgm:t>
    </dgm:pt>
    <dgm:pt modelId="{747AE41C-7F9D-403A-B15E-F01397E952EB}" type="parTrans" cxnId="{AC26D87D-ADF4-490E-BC93-AC870C450CE9}">
      <dgm:prSet/>
      <dgm:spPr/>
      <dgm:t>
        <a:bodyPr/>
        <a:lstStyle/>
        <a:p>
          <a:endParaRPr lang="en-US"/>
        </a:p>
      </dgm:t>
    </dgm:pt>
    <dgm:pt modelId="{558D6185-B15C-4122-A591-AAABBD11DF6E}" type="sibTrans" cxnId="{AC26D87D-ADF4-490E-BC93-AC870C450CE9}">
      <dgm:prSet/>
      <dgm:spPr/>
      <dgm:t>
        <a:bodyPr/>
        <a:lstStyle/>
        <a:p>
          <a:endParaRPr lang="en-US"/>
        </a:p>
      </dgm:t>
    </dgm:pt>
    <dgm:pt modelId="{6A8557F6-BFB5-4FF3-8058-1225333D6C8A}">
      <dgm:prSet/>
      <dgm:spPr/>
      <dgm:t>
        <a:bodyPr/>
        <a:lstStyle/>
        <a:p>
          <a:r>
            <a:rPr lang="tr-TR"/>
            <a:t>6- Karbon Ayakizi Danışmanlığı</a:t>
          </a:r>
          <a:endParaRPr lang="en-US"/>
        </a:p>
      </dgm:t>
    </dgm:pt>
    <dgm:pt modelId="{219B4A15-A4E6-4C01-9A79-29DA230F79D7}" type="parTrans" cxnId="{6C4690FA-760D-4216-A5DA-3A18CE8DAB7E}">
      <dgm:prSet/>
      <dgm:spPr/>
      <dgm:t>
        <a:bodyPr/>
        <a:lstStyle/>
        <a:p>
          <a:endParaRPr lang="en-US"/>
        </a:p>
      </dgm:t>
    </dgm:pt>
    <dgm:pt modelId="{64241845-2B02-4982-AAB1-048FC2C80A99}" type="sibTrans" cxnId="{6C4690FA-760D-4216-A5DA-3A18CE8DAB7E}">
      <dgm:prSet/>
      <dgm:spPr/>
      <dgm:t>
        <a:bodyPr/>
        <a:lstStyle/>
        <a:p>
          <a:endParaRPr lang="en-US"/>
        </a:p>
      </dgm:t>
    </dgm:pt>
    <dgm:pt modelId="{479A8DDC-B340-4D10-B4B3-92691BFFAF76}">
      <dgm:prSet/>
      <dgm:spPr/>
      <dgm:t>
        <a:bodyPr/>
        <a:lstStyle/>
        <a:p>
          <a:r>
            <a:rPr lang="tr-TR"/>
            <a:t>7- Enerji Kimlik Belgesi</a:t>
          </a:r>
          <a:endParaRPr lang="en-US"/>
        </a:p>
      </dgm:t>
    </dgm:pt>
    <dgm:pt modelId="{6AF160C0-8E57-4FE8-881A-8293EBF8CC6C}" type="parTrans" cxnId="{7055188B-97C4-4E09-AF83-32F64450D435}">
      <dgm:prSet/>
      <dgm:spPr/>
      <dgm:t>
        <a:bodyPr/>
        <a:lstStyle/>
        <a:p>
          <a:endParaRPr lang="en-US"/>
        </a:p>
      </dgm:t>
    </dgm:pt>
    <dgm:pt modelId="{D0AFDC3D-D6FA-4302-B8F6-951A2CCE3CEE}" type="sibTrans" cxnId="{7055188B-97C4-4E09-AF83-32F64450D435}">
      <dgm:prSet/>
      <dgm:spPr/>
      <dgm:t>
        <a:bodyPr/>
        <a:lstStyle/>
        <a:p>
          <a:endParaRPr lang="en-US"/>
        </a:p>
      </dgm:t>
    </dgm:pt>
    <dgm:pt modelId="{9B50631F-E483-4168-AEC8-4CF059D7F729}">
      <dgm:prSet/>
      <dgm:spPr/>
      <dgm:t>
        <a:bodyPr/>
        <a:lstStyle/>
        <a:p>
          <a:r>
            <a:rPr lang="tr-TR"/>
            <a:t>8- Enerji İzleme</a:t>
          </a:r>
          <a:endParaRPr lang="en-US"/>
        </a:p>
      </dgm:t>
    </dgm:pt>
    <dgm:pt modelId="{2559D4E9-DC8B-4B89-9AEF-6DA00808D6BD}" type="parTrans" cxnId="{096FB237-AD62-49B5-A889-4E81F267C152}">
      <dgm:prSet/>
      <dgm:spPr/>
      <dgm:t>
        <a:bodyPr/>
        <a:lstStyle/>
        <a:p>
          <a:endParaRPr lang="en-US"/>
        </a:p>
      </dgm:t>
    </dgm:pt>
    <dgm:pt modelId="{F94C5842-0F2F-492F-8C85-3579EEF76AC9}" type="sibTrans" cxnId="{096FB237-AD62-49B5-A889-4E81F267C152}">
      <dgm:prSet/>
      <dgm:spPr/>
      <dgm:t>
        <a:bodyPr/>
        <a:lstStyle/>
        <a:p>
          <a:endParaRPr lang="en-US"/>
        </a:p>
      </dgm:t>
    </dgm:pt>
    <dgm:pt modelId="{4F68474B-6FA3-4415-AE58-FF088E5DF610}">
      <dgm:prSet/>
      <dgm:spPr/>
      <dgm:t>
        <a:bodyPr/>
        <a:lstStyle/>
        <a:p>
          <a:r>
            <a:rPr lang="tr-TR"/>
            <a:t>9- Anahtar Teslim Proje Taahhüt (Mekanik-Elektrik-Otomasyon)</a:t>
          </a:r>
          <a:endParaRPr lang="en-US"/>
        </a:p>
      </dgm:t>
    </dgm:pt>
    <dgm:pt modelId="{28C5861C-B828-45B9-91E2-19176DB53334}" type="parTrans" cxnId="{9799ADDF-C747-4037-A732-1AD2680098D4}">
      <dgm:prSet/>
      <dgm:spPr/>
      <dgm:t>
        <a:bodyPr/>
        <a:lstStyle/>
        <a:p>
          <a:endParaRPr lang="en-US"/>
        </a:p>
      </dgm:t>
    </dgm:pt>
    <dgm:pt modelId="{E4F07472-3BE7-4BF9-8973-518E243B51C4}" type="sibTrans" cxnId="{9799ADDF-C747-4037-A732-1AD2680098D4}">
      <dgm:prSet/>
      <dgm:spPr/>
      <dgm:t>
        <a:bodyPr/>
        <a:lstStyle/>
        <a:p>
          <a:endParaRPr lang="en-US"/>
        </a:p>
      </dgm:t>
    </dgm:pt>
    <dgm:pt modelId="{68A9F4C5-90CD-4C3D-B22E-91FF714AAFFC}" type="pres">
      <dgm:prSet presAssocID="{9ACCB3B9-06DD-4143-A6C9-EDED4345D6C2}" presName="linear" presStyleCnt="0">
        <dgm:presLayoutVars>
          <dgm:animLvl val="lvl"/>
          <dgm:resizeHandles val="exact"/>
        </dgm:presLayoutVars>
      </dgm:prSet>
      <dgm:spPr/>
    </dgm:pt>
    <dgm:pt modelId="{07DB29A7-3653-4FB7-803E-72FA7C4EFCEE}" type="pres">
      <dgm:prSet presAssocID="{F587739F-92B7-4B1D-B922-8123F91A452A}" presName="parentText" presStyleLbl="node1" presStyleIdx="0" presStyleCnt="9">
        <dgm:presLayoutVars>
          <dgm:chMax val="0"/>
          <dgm:bulletEnabled val="1"/>
        </dgm:presLayoutVars>
      </dgm:prSet>
      <dgm:spPr/>
    </dgm:pt>
    <dgm:pt modelId="{F6CB36D5-28AC-421A-ACBE-1DD65FFF2358}" type="pres">
      <dgm:prSet presAssocID="{7D698E1F-1E8C-48EF-B477-B6B50A638D47}" presName="spacer" presStyleCnt="0"/>
      <dgm:spPr/>
    </dgm:pt>
    <dgm:pt modelId="{D8A46A69-098A-4A97-8275-816DC5BFB4A7}" type="pres">
      <dgm:prSet presAssocID="{ABFD1035-45B0-4722-AE53-9971E6CFC2C1}" presName="parentText" presStyleLbl="node1" presStyleIdx="1" presStyleCnt="9">
        <dgm:presLayoutVars>
          <dgm:chMax val="0"/>
          <dgm:bulletEnabled val="1"/>
        </dgm:presLayoutVars>
      </dgm:prSet>
      <dgm:spPr/>
    </dgm:pt>
    <dgm:pt modelId="{77EEEB91-9924-4D6A-AB80-EF47B999B597}" type="pres">
      <dgm:prSet presAssocID="{40B46478-C0EC-47E8-951C-C67C604E5D13}" presName="spacer" presStyleCnt="0"/>
      <dgm:spPr/>
    </dgm:pt>
    <dgm:pt modelId="{E5DE4862-CA28-43F2-8D08-6CF915687368}" type="pres">
      <dgm:prSet presAssocID="{079E31E9-55BE-4C05-8D60-6852424F2E56}" presName="parentText" presStyleLbl="node1" presStyleIdx="2" presStyleCnt="9">
        <dgm:presLayoutVars>
          <dgm:chMax val="0"/>
          <dgm:bulletEnabled val="1"/>
        </dgm:presLayoutVars>
      </dgm:prSet>
      <dgm:spPr/>
    </dgm:pt>
    <dgm:pt modelId="{B19AB49F-4E6E-42A6-AE05-741BD54653D0}" type="pres">
      <dgm:prSet presAssocID="{21D2BD42-E293-4D19-B0F4-8A161F91B7A0}" presName="spacer" presStyleCnt="0"/>
      <dgm:spPr/>
    </dgm:pt>
    <dgm:pt modelId="{3E1B717A-66AC-49CE-8A09-50AD216DA1DE}" type="pres">
      <dgm:prSet presAssocID="{BD99C1E7-4935-4CCA-A9B9-326D9715FD24}" presName="parentText" presStyleLbl="node1" presStyleIdx="3" presStyleCnt="9">
        <dgm:presLayoutVars>
          <dgm:chMax val="0"/>
          <dgm:bulletEnabled val="1"/>
        </dgm:presLayoutVars>
      </dgm:prSet>
      <dgm:spPr/>
    </dgm:pt>
    <dgm:pt modelId="{1C67A7A5-A3CE-4131-A0F9-FE1F140E9067}" type="pres">
      <dgm:prSet presAssocID="{50EC79F0-5621-4CA7-BA70-04DD58509CCA}" presName="spacer" presStyleCnt="0"/>
      <dgm:spPr/>
    </dgm:pt>
    <dgm:pt modelId="{9E3EB2FB-07BB-4C99-9532-D1FF467A64A2}" type="pres">
      <dgm:prSet presAssocID="{7415167A-CFDF-4793-B598-75692EF4AF88}" presName="parentText" presStyleLbl="node1" presStyleIdx="4" presStyleCnt="9">
        <dgm:presLayoutVars>
          <dgm:chMax val="0"/>
          <dgm:bulletEnabled val="1"/>
        </dgm:presLayoutVars>
      </dgm:prSet>
      <dgm:spPr/>
    </dgm:pt>
    <dgm:pt modelId="{68583AFE-CFC3-45B5-A83D-3F3E3552D177}" type="pres">
      <dgm:prSet presAssocID="{558D6185-B15C-4122-A591-AAABBD11DF6E}" presName="spacer" presStyleCnt="0"/>
      <dgm:spPr/>
    </dgm:pt>
    <dgm:pt modelId="{52BBE5B7-E189-4FF8-9CB1-0E9D5D7DB0D2}" type="pres">
      <dgm:prSet presAssocID="{6A8557F6-BFB5-4FF3-8058-1225333D6C8A}" presName="parentText" presStyleLbl="node1" presStyleIdx="5" presStyleCnt="9">
        <dgm:presLayoutVars>
          <dgm:chMax val="0"/>
          <dgm:bulletEnabled val="1"/>
        </dgm:presLayoutVars>
      </dgm:prSet>
      <dgm:spPr/>
    </dgm:pt>
    <dgm:pt modelId="{7EE473C1-CDB1-47AF-9583-CF7671765612}" type="pres">
      <dgm:prSet presAssocID="{64241845-2B02-4982-AAB1-048FC2C80A99}" presName="spacer" presStyleCnt="0"/>
      <dgm:spPr/>
    </dgm:pt>
    <dgm:pt modelId="{D1BF093F-D2A0-474E-8B90-FD934FCF6468}" type="pres">
      <dgm:prSet presAssocID="{479A8DDC-B340-4D10-B4B3-92691BFFAF76}" presName="parentText" presStyleLbl="node1" presStyleIdx="6" presStyleCnt="9">
        <dgm:presLayoutVars>
          <dgm:chMax val="0"/>
          <dgm:bulletEnabled val="1"/>
        </dgm:presLayoutVars>
      </dgm:prSet>
      <dgm:spPr/>
    </dgm:pt>
    <dgm:pt modelId="{CECA1DB0-6632-454D-B0DD-742ADEFFDC6A}" type="pres">
      <dgm:prSet presAssocID="{D0AFDC3D-D6FA-4302-B8F6-951A2CCE3CEE}" presName="spacer" presStyleCnt="0"/>
      <dgm:spPr/>
    </dgm:pt>
    <dgm:pt modelId="{2EC83125-4E29-4381-8651-5BDA54341EE1}" type="pres">
      <dgm:prSet presAssocID="{9B50631F-E483-4168-AEC8-4CF059D7F729}" presName="parentText" presStyleLbl="node1" presStyleIdx="7" presStyleCnt="9">
        <dgm:presLayoutVars>
          <dgm:chMax val="0"/>
          <dgm:bulletEnabled val="1"/>
        </dgm:presLayoutVars>
      </dgm:prSet>
      <dgm:spPr/>
    </dgm:pt>
    <dgm:pt modelId="{7E785640-FA1D-4348-9E0E-302F0F815AF8}" type="pres">
      <dgm:prSet presAssocID="{F94C5842-0F2F-492F-8C85-3579EEF76AC9}" presName="spacer" presStyleCnt="0"/>
      <dgm:spPr/>
    </dgm:pt>
    <dgm:pt modelId="{D4B794F9-1D7C-4621-89FF-D66EDF593673}" type="pres">
      <dgm:prSet presAssocID="{4F68474B-6FA3-4415-AE58-FF088E5DF610}" presName="parentText" presStyleLbl="node1" presStyleIdx="8" presStyleCnt="9">
        <dgm:presLayoutVars>
          <dgm:chMax val="0"/>
          <dgm:bulletEnabled val="1"/>
        </dgm:presLayoutVars>
      </dgm:prSet>
      <dgm:spPr/>
    </dgm:pt>
  </dgm:ptLst>
  <dgm:cxnLst>
    <dgm:cxn modelId="{354E6311-7290-4E21-85D7-3A180C097ECB}" type="presOf" srcId="{6A8557F6-BFB5-4FF3-8058-1225333D6C8A}" destId="{52BBE5B7-E189-4FF8-9CB1-0E9D5D7DB0D2}" srcOrd="0" destOrd="0" presId="urn:microsoft.com/office/officeart/2005/8/layout/vList2"/>
    <dgm:cxn modelId="{DBDF7B12-8315-429A-AEF2-7A6B3B797739}" srcId="{9ACCB3B9-06DD-4143-A6C9-EDED4345D6C2}" destId="{F587739F-92B7-4B1D-B922-8123F91A452A}" srcOrd="0" destOrd="0" parTransId="{CFA62EFC-0C6C-4150-B33A-D43112189262}" sibTransId="{7D698E1F-1E8C-48EF-B477-B6B50A638D47}"/>
    <dgm:cxn modelId="{D514B530-4191-404E-8923-846301EDB337}" type="presOf" srcId="{BD99C1E7-4935-4CCA-A9B9-326D9715FD24}" destId="{3E1B717A-66AC-49CE-8A09-50AD216DA1DE}" srcOrd="0" destOrd="0" presId="urn:microsoft.com/office/officeart/2005/8/layout/vList2"/>
    <dgm:cxn modelId="{6961AB33-34E2-4537-95CF-49F68C1706E9}" type="presOf" srcId="{9ACCB3B9-06DD-4143-A6C9-EDED4345D6C2}" destId="{68A9F4C5-90CD-4C3D-B22E-91FF714AAFFC}" srcOrd="0" destOrd="0" presId="urn:microsoft.com/office/officeart/2005/8/layout/vList2"/>
    <dgm:cxn modelId="{096FB237-AD62-49B5-A889-4E81F267C152}" srcId="{9ACCB3B9-06DD-4143-A6C9-EDED4345D6C2}" destId="{9B50631F-E483-4168-AEC8-4CF059D7F729}" srcOrd="7" destOrd="0" parTransId="{2559D4E9-DC8B-4B89-9AEF-6DA00808D6BD}" sibTransId="{F94C5842-0F2F-492F-8C85-3579EEF76AC9}"/>
    <dgm:cxn modelId="{CE49AD40-70F6-420B-AB39-30A76516BB5E}" type="presOf" srcId="{9B50631F-E483-4168-AEC8-4CF059D7F729}" destId="{2EC83125-4E29-4381-8651-5BDA54341EE1}" srcOrd="0" destOrd="0" presId="urn:microsoft.com/office/officeart/2005/8/layout/vList2"/>
    <dgm:cxn modelId="{3CE0A55C-F85F-40CA-9FFF-9BB677792112}" srcId="{9ACCB3B9-06DD-4143-A6C9-EDED4345D6C2}" destId="{079E31E9-55BE-4C05-8D60-6852424F2E56}" srcOrd="2" destOrd="0" parTransId="{DAEC7F63-6023-41A5-9FBC-E97B3D61B6D2}" sibTransId="{21D2BD42-E293-4D19-B0F4-8A161F91B7A0}"/>
    <dgm:cxn modelId="{72B08A5F-03F3-4B24-AB11-92705913FA04}" type="presOf" srcId="{ABFD1035-45B0-4722-AE53-9971E6CFC2C1}" destId="{D8A46A69-098A-4A97-8275-816DC5BFB4A7}" srcOrd="0" destOrd="0" presId="urn:microsoft.com/office/officeart/2005/8/layout/vList2"/>
    <dgm:cxn modelId="{1F147960-A1B2-4976-842C-CDF88675B7D6}" type="presOf" srcId="{F587739F-92B7-4B1D-B922-8123F91A452A}" destId="{07DB29A7-3653-4FB7-803E-72FA7C4EFCEE}" srcOrd="0" destOrd="0" presId="urn:microsoft.com/office/officeart/2005/8/layout/vList2"/>
    <dgm:cxn modelId="{16609059-087E-4ECD-AEAC-75862F11BB81}" srcId="{9ACCB3B9-06DD-4143-A6C9-EDED4345D6C2}" destId="{ABFD1035-45B0-4722-AE53-9971E6CFC2C1}" srcOrd="1" destOrd="0" parTransId="{03582645-4C78-490F-AFF8-20832A707D54}" sibTransId="{40B46478-C0EC-47E8-951C-C67C604E5D13}"/>
    <dgm:cxn modelId="{AC26D87D-ADF4-490E-BC93-AC870C450CE9}" srcId="{9ACCB3B9-06DD-4143-A6C9-EDED4345D6C2}" destId="{7415167A-CFDF-4793-B598-75692EF4AF88}" srcOrd="4" destOrd="0" parTransId="{747AE41C-7F9D-403A-B15E-F01397E952EB}" sibTransId="{558D6185-B15C-4122-A591-AAABBD11DF6E}"/>
    <dgm:cxn modelId="{36F8FE80-456D-4875-B375-94C82C6953D9}" type="presOf" srcId="{7415167A-CFDF-4793-B598-75692EF4AF88}" destId="{9E3EB2FB-07BB-4C99-9532-D1FF467A64A2}" srcOrd="0" destOrd="0" presId="urn:microsoft.com/office/officeart/2005/8/layout/vList2"/>
    <dgm:cxn modelId="{7055188B-97C4-4E09-AF83-32F64450D435}" srcId="{9ACCB3B9-06DD-4143-A6C9-EDED4345D6C2}" destId="{479A8DDC-B340-4D10-B4B3-92691BFFAF76}" srcOrd="6" destOrd="0" parTransId="{6AF160C0-8E57-4FE8-881A-8293EBF8CC6C}" sibTransId="{D0AFDC3D-D6FA-4302-B8F6-951A2CCE3CEE}"/>
    <dgm:cxn modelId="{9027B68E-B800-414A-BA60-861132F8A99F}" type="presOf" srcId="{479A8DDC-B340-4D10-B4B3-92691BFFAF76}" destId="{D1BF093F-D2A0-474E-8B90-FD934FCF6468}" srcOrd="0" destOrd="0" presId="urn:microsoft.com/office/officeart/2005/8/layout/vList2"/>
    <dgm:cxn modelId="{8942B99F-75DD-4B84-BA52-3A3C3DAAAE2F}" type="presOf" srcId="{079E31E9-55BE-4C05-8D60-6852424F2E56}" destId="{E5DE4862-CA28-43F2-8D08-6CF915687368}" srcOrd="0" destOrd="0" presId="urn:microsoft.com/office/officeart/2005/8/layout/vList2"/>
    <dgm:cxn modelId="{1E5C0FD7-BDE1-442C-8549-CC35DCD228AC}" type="presOf" srcId="{4F68474B-6FA3-4415-AE58-FF088E5DF610}" destId="{D4B794F9-1D7C-4621-89FF-D66EDF593673}" srcOrd="0" destOrd="0" presId="urn:microsoft.com/office/officeart/2005/8/layout/vList2"/>
    <dgm:cxn modelId="{9799ADDF-C747-4037-A732-1AD2680098D4}" srcId="{9ACCB3B9-06DD-4143-A6C9-EDED4345D6C2}" destId="{4F68474B-6FA3-4415-AE58-FF088E5DF610}" srcOrd="8" destOrd="0" parTransId="{28C5861C-B828-45B9-91E2-19176DB53334}" sibTransId="{E4F07472-3BE7-4BF9-8973-518E243B51C4}"/>
    <dgm:cxn modelId="{8934D7E2-CC77-40AD-B568-B92863001388}" srcId="{9ACCB3B9-06DD-4143-A6C9-EDED4345D6C2}" destId="{BD99C1E7-4935-4CCA-A9B9-326D9715FD24}" srcOrd="3" destOrd="0" parTransId="{CEA458C3-8CC8-45CC-85AE-4A0AF9B1FA07}" sibTransId="{50EC79F0-5621-4CA7-BA70-04DD58509CCA}"/>
    <dgm:cxn modelId="{6C4690FA-760D-4216-A5DA-3A18CE8DAB7E}" srcId="{9ACCB3B9-06DD-4143-A6C9-EDED4345D6C2}" destId="{6A8557F6-BFB5-4FF3-8058-1225333D6C8A}" srcOrd="5" destOrd="0" parTransId="{219B4A15-A4E6-4C01-9A79-29DA230F79D7}" sibTransId="{64241845-2B02-4982-AAB1-048FC2C80A99}"/>
    <dgm:cxn modelId="{185E319A-1415-43C5-8FA8-0F83B4E78814}" type="presParOf" srcId="{68A9F4C5-90CD-4C3D-B22E-91FF714AAFFC}" destId="{07DB29A7-3653-4FB7-803E-72FA7C4EFCEE}" srcOrd="0" destOrd="0" presId="urn:microsoft.com/office/officeart/2005/8/layout/vList2"/>
    <dgm:cxn modelId="{A7EB99D8-ED61-4BD4-BFBF-529357B4E997}" type="presParOf" srcId="{68A9F4C5-90CD-4C3D-B22E-91FF714AAFFC}" destId="{F6CB36D5-28AC-421A-ACBE-1DD65FFF2358}" srcOrd="1" destOrd="0" presId="urn:microsoft.com/office/officeart/2005/8/layout/vList2"/>
    <dgm:cxn modelId="{B8784465-B19B-4F00-AB6A-90DF849C25B6}" type="presParOf" srcId="{68A9F4C5-90CD-4C3D-B22E-91FF714AAFFC}" destId="{D8A46A69-098A-4A97-8275-816DC5BFB4A7}" srcOrd="2" destOrd="0" presId="urn:microsoft.com/office/officeart/2005/8/layout/vList2"/>
    <dgm:cxn modelId="{49D0F4D2-392D-4422-A58B-C04B484B0F3A}" type="presParOf" srcId="{68A9F4C5-90CD-4C3D-B22E-91FF714AAFFC}" destId="{77EEEB91-9924-4D6A-AB80-EF47B999B597}" srcOrd="3" destOrd="0" presId="urn:microsoft.com/office/officeart/2005/8/layout/vList2"/>
    <dgm:cxn modelId="{0F6C82D9-AD3D-4917-8693-D5A69818CD89}" type="presParOf" srcId="{68A9F4C5-90CD-4C3D-B22E-91FF714AAFFC}" destId="{E5DE4862-CA28-43F2-8D08-6CF915687368}" srcOrd="4" destOrd="0" presId="urn:microsoft.com/office/officeart/2005/8/layout/vList2"/>
    <dgm:cxn modelId="{732B4CB3-5A8B-40A2-8F58-F211F460A247}" type="presParOf" srcId="{68A9F4C5-90CD-4C3D-B22E-91FF714AAFFC}" destId="{B19AB49F-4E6E-42A6-AE05-741BD54653D0}" srcOrd="5" destOrd="0" presId="urn:microsoft.com/office/officeart/2005/8/layout/vList2"/>
    <dgm:cxn modelId="{B3A7AF07-75A4-4F76-9F55-8ACCFA22520E}" type="presParOf" srcId="{68A9F4C5-90CD-4C3D-B22E-91FF714AAFFC}" destId="{3E1B717A-66AC-49CE-8A09-50AD216DA1DE}" srcOrd="6" destOrd="0" presId="urn:microsoft.com/office/officeart/2005/8/layout/vList2"/>
    <dgm:cxn modelId="{F663B73C-DDF8-44B8-B82A-BEDA25C3A74F}" type="presParOf" srcId="{68A9F4C5-90CD-4C3D-B22E-91FF714AAFFC}" destId="{1C67A7A5-A3CE-4131-A0F9-FE1F140E9067}" srcOrd="7" destOrd="0" presId="urn:microsoft.com/office/officeart/2005/8/layout/vList2"/>
    <dgm:cxn modelId="{E0F1A792-AA28-4684-9CFE-2936983298B6}" type="presParOf" srcId="{68A9F4C5-90CD-4C3D-B22E-91FF714AAFFC}" destId="{9E3EB2FB-07BB-4C99-9532-D1FF467A64A2}" srcOrd="8" destOrd="0" presId="urn:microsoft.com/office/officeart/2005/8/layout/vList2"/>
    <dgm:cxn modelId="{99866DFF-9DB4-4651-ACBA-659F1C30297B}" type="presParOf" srcId="{68A9F4C5-90CD-4C3D-B22E-91FF714AAFFC}" destId="{68583AFE-CFC3-45B5-A83D-3F3E3552D177}" srcOrd="9" destOrd="0" presId="urn:microsoft.com/office/officeart/2005/8/layout/vList2"/>
    <dgm:cxn modelId="{A04887E8-569A-4308-A339-3275060696DC}" type="presParOf" srcId="{68A9F4C5-90CD-4C3D-B22E-91FF714AAFFC}" destId="{52BBE5B7-E189-4FF8-9CB1-0E9D5D7DB0D2}" srcOrd="10" destOrd="0" presId="urn:microsoft.com/office/officeart/2005/8/layout/vList2"/>
    <dgm:cxn modelId="{C82A1762-74CA-4FC3-820B-4A30BA8B1FCF}" type="presParOf" srcId="{68A9F4C5-90CD-4C3D-B22E-91FF714AAFFC}" destId="{7EE473C1-CDB1-47AF-9583-CF7671765612}" srcOrd="11" destOrd="0" presId="urn:microsoft.com/office/officeart/2005/8/layout/vList2"/>
    <dgm:cxn modelId="{9AA1D97F-2CDC-4B20-975B-34A48625DE46}" type="presParOf" srcId="{68A9F4C5-90CD-4C3D-B22E-91FF714AAFFC}" destId="{D1BF093F-D2A0-474E-8B90-FD934FCF6468}" srcOrd="12" destOrd="0" presId="urn:microsoft.com/office/officeart/2005/8/layout/vList2"/>
    <dgm:cxn modelId="{AC14CC7E-5213-4A71-8632-4DE1EF7654EA}" type="presParOf" srcId="{68A9F4C5-90CD-4C3D-B22E-91FF714AAFFC}" destId="{CECA1DB0-6632-454D-B0DD-742ADEFFDC6A}" srcOrd="13" destOrd="0" presId="urn:microsoft.com/office/officeart/2005/8/layout/vList2"/>
    <dgm:cxn modelId="{E995E05F-0854-49BB-9A5B-DB949D4F0BE0}" type="presParOf" srcId="{68A9F4C5-90CD-4C3D-B22E-91FF714AAFFC}" destId="{2EC83125-4E29-4381-8651-5BDA54341EE1}" srcOrd="14" destOrd="0" presId="urn:microsoft.com/office/officeart/2005/8/layout/vList2"/>
    <dgm:cxn modelId="{C063ACF6-BF4B-4E4D-B4E1-9637D0109BEF}" type="presParOf" srcId="{68A9F4C5-90CD-4C3D-B22E-91FF714AAFFC}" destId="{7E785640-FA1D-4348-9E0E-302F0F815AF8}" srcOrd="15" destOrd="0" presId="urn:microsoft.com/office/officeart/2005/8/layout/vList2"/>
    <dgm:cxn modelId="{11ED8F94-707A-4E2C-BE93-65A56153F6B2}" type="presParOf" srcId="{68A9F4C5-90CD-4C3D-B22E-91FF714AAFFC}" destId="{D4B794F9-1D7C-4621-89FF-D66EDF593673}" srcOrd="1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793560-9D16-4E53-8F0E-C9C901C6A4EE}">
      <dsp:nvSpPr>
        <dsp:cNvPr id="0" name=""/>
        <dsp:cNvSpPr/>
      </dsp:nvSpPr>
      <dsp:spPr>
        <a:xfrm>
          <a:off x="1257413" y="1103909"/>
          <a:ext cx="1308013" cy="130801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298FD6F-DC03-4E7D-98E0-2FDCF96A937B}">
      <dsp:nvSpPr>
        <dsp:cNvPr id="0" name=""/>
        <dsp:cNvSpPr/>
      </dsp:nvSpPr>
      <dsp:spPr>
        <a:xfrm>
          <a:off x="458071" y="2769918"/>
          <a:ext cx="2906697"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tr-TR" sz="2000" kern="1200"/>
            <a:t>1- SATIŞ SONRASI MÜŞTERİ HİZMETLERİ</a:t>
          </a:r>
          <a:endParaRPr lang="en-US" sz="2000" kern="1200"/>
        </a:p>
      </dsp:txBody>
      <dsp:txXfrm>
        <a:off x="458071" y="2769918"/>
        <a:ext cx="2906697" cy="720000"/>
      </dsp:txXfrm>
    </dsp:sp>
    <dsp:sp modelId="{A701EA1D-E5D1-4BEE-943B-A45C28A7A432}">
      <dsp:nvSpPr>
        <dsp:cNvPr id="0" name=""/>
        <dsp:cNvSpPr/>
      </dsp:nvSpPr>
      <dsp:spPr>
        <a:xfrm>
          <a:off x="4672782" y="1103909"/>
          <a:ext cx="1308013" cy="130801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A6D1C7-690E-4FA7-9BBA-25547F20FFED}">
      <dsp:nvSpPr>
        <dsp:cNvPr id="0" name=""/>
        <dsp:cNvSpPr/>
      </dsp:nvSpPr>
      <dsp:spPr>
        <a:xfrm>
          <a:off x="3873440" y="2769918"/>
          <a:ext cx="2906697"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tr-TR" sz="2000" kern="1200"/>
            <a:t>2- KURUMSAL HİZMETLER</a:t>
          </a:r>
          <a:endParaRPr lang="en-US" sz="2000" kern="1200"/>
        </a:p>
      </dsp:txBody>
      <dsp:txXfrm>
        <a:off x="3873440" y="2769918"/>
        <a:ext cx="2906697" cy="720000"/>
      </dsp:txXfrm>
    </dsp:sp>
    <dsp:sp modelId="{10CB49A2-A654-48C3-BAD7-993E1B31265B}">
      <dsp:nvSpPr>
        <dsp:cNvPr id="0" name=""/>
        <dsp:cNvSpPr/>
      </dsp:nvSpPr>
      <dsp:spPr>
        <a:xfrm>
          <a:off x="8088152" y="1103909"/>
          <a:ext cx="1308013" cy="130801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674E475-A61A-4D29-9B02-110BB9D6FB4D}">
      <dsp:nvSpPr>
        <dsp:cNvPr id="0" name=""/>
        <dsp:cNvSpPr/>
      </dsp:nvSpPr>
      <dsp:spPr>
        <a:xfrm>
          <a:off x="7288810" y="2769918"/>
          <a:ext cx="2906697"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tr-TR" sz="2000" kern="1200"/>
            <a:t>3- ENERJİ VERİMLİLİĞİ DANIŞMANLIĞI</a:t>
          </a:r>
          <a:endParaRPr lang="en-US" sz="2000" kern="1200"/>
        </a:p>
      </dsp:txBody>
      <dsp:txXfrm>
        <a:off x="7288810" y="2769918"/>
        <a:ext cx="2906697"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DB29A7-3653-4FB7-803E-72FA7C4EFCEE}">
      <dsp:nvSpPr>
        <dsp:cNvPr id="0" name=""/>
        <dsp:cNvSpPr/>
      </dsp:nvSpPr>
      <dsp:spPr>
        <a:xfrm>
          <a:off x="0" y="743173"/>
          <a:ext cx="6949440" cy="43173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kern="1200"/>
            <a:t>1- Enerji Etüdü</a:t>
          </a:r>
          <a:endParaRPr lang="en-US" sz="1800" kern="1200"/>
        </a:p>
      </dsp:txBody>
      <dsp:txXfrm>
        <a:off x="21075" y="764248"/>
        <a:ext cx="6907290" cy="389580"/>
      </dsp:txXfrm>
    </dsp:sp>
    <dsp:sp modelId="{D8A46A69-098A-4A97-8275-816DC5BFB4A7}">
      <dsp:nvSpPr>
        <dsp:cNvPr id="0" name=""/>
        <dsp:cNvSpPr/>
      </dsp:nvSpPr>
      <dsp:spPr>
        <a:xfrm>
          <a:off x="0" y="1226743"/>
          <a:ext cx="6949440" cy="431730"/>
        </a:xfrm>
        <a:prstGeom prst="roundRect">
          <a:avLst/>
        </a:prstGeom>
        <a:solidFill>
          <a:schemeClr val="accent5">
            <a:hueOff val="1139291"/>
            <a:satOff val="-513"/>
            <a:lumOff val="-63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kern="1200"/>
            <a:t>2- VAP-Verimlilik Artırıcı Proje Hibe Danışmanlığı</a:t>
          </a:r>
          <a:endParaRPr lang="en-US" sz="1800" kern="1200"/>
        </a:p>
      </dsp:txBody>
      <dsp:txXfrm>
        <a:off x="21075" y="1247818"/>
        <a:ext cx="6907290" cy="389580"/>
      </dsp:txXfrm>
    </dsp:sp>
    <dsp:sp modelId="{E5DE4862-CA28-43F2-8D08-6CF915687368}">
      <dsp:nvSpPr>
        <dsp:cNvPr id="0" name=""/>
        <dsp:cNvSpPr/>
      </dsp:nvSpPr>
      <dsp:spPr>
        <a:xfrm>
          <a:off x="0" y="1710313"/>
          <a:ext cx="6949440" cy="431730"/>
        </a:xfrm>
        <a:prstGeom prst="roundRect">
          <a:avLst/>
        </a:prstGeom>
        <a:solidFill>
          <a:schemeClr val="accent5">
            <a:hueOff val="2278582"/>
            <a:satOff val="-1026"/>
            <a:lumOff val="-127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kern="1200"/>
            <a:t>3- Enerji Yönetimi</a:t>
          </a:r>
          <a:endParaRPr lang="en-US" sz="1800" kern="1200"/>
        </a:p>
      </dsp:txBody>
      <dsp:txXfrm>
        <a:off x="21075" y="1731388"/>
        <a:ext cx="6907290" cy="389580"/>
      </dsp:txXfrm>
    </dsp:sp>
    <dsp:sp modelId="{3E1B717A-66AC-49CE-8A09-50AD216DA1DE}">
      <dsp:nvSpPr>
        <dsp:cNvPr id="0" name=""/>
        <dsp:cNvSpPr/>
      </dsp:nvSpPr>
      <dsp:spPr>
        <a:xfrm>
          <a:off x="0" y="2193883"/>
          <a:ext cx="6949440" cy="431730"/>
        </a:xfrm>
        <a:prstGeom prst="roundRect">
          <a:avLst/>
        </a:prstGeom>
        <a:solidFill>
          <a:schemeClr val="accent5">
            <a:hueOff val="3417873"/>
            <a:satOff val="-1539"/>
            <a:lumOff val="-191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kern="1200"/>
            <a:t>4- Ölçüm &amp; Proje Fizibilite Hizmeti</a:t>
          </a:r>
          <a:endParaRPr lang="en-US" sz="1800" kern="1200"/>
        </a:p>
      </dsp:txBody>
      <dsp:txXfrm>
        <a:off x="21075" y="2214958"/>
        <a:ext cx="6907290" cy="389580"/>
      </dsp:txXfrm>
    </dsp:sp>
    <dsp:sp modelId="{9E3EB2FB-07BB-4C99-9532-D1FF467A64A2}">
      <dsp:nvSpPr>
        <dsp:cNvPr id="0" name=""/>
        <dsp:cNvSpPr/>
      </dsp:nvSpPr>
      <dsp:spPr>
        <a:xfrm>
          <a:off x="0" y="2677453"/>
          <a:ext cx="6949440" cy="431730"/>
        </a:xfrm>
        <a:prstGeom prst="roundRect">
          <a:avLst/>
        </a:prstGeom>
        <a:solidFill>
          <a:schemeClr val="accent5">
            <a:hueOff val="4557164"/>
            <a:satOff val="-2052"/>
            <a:lumOff val="-254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kern="1200"/>
            <a:t>5- ISO-50001 Danışmanlığı</a:t>
          </a:r>
          <a:endParaRPr lang="en-US" sz="1800" kern="1200"/>
        </a:p>
      </dsp:txBody>
      <dsp:txXfrm>
        <a:off x="21075" y="2698528"/>
        <a:ext cx="6907290" cy="389580"/>
      </dsp:txXfrm>
    </dsp:sp>
    <dsp:sp modelId="{52BBE5B7-E189-4FF8-9CB1-0E9D5D7DB0D2}">
      <dsp:nvSpPr>
        <dsp:cNvPr id="0" name=""/>
        <dsp:cNvSpPr/>
      </dsp:nvSpPr>
      <dsp:spPr>
        <a:xfrm>
          <a:off x="0" y="3161023"/>
          <a:ext cx="6949440" cy="431730"/>
        </a:xfrm>
        <a:prstGeom prst="roundRect">
          <a:avLst/>
        </a:prstGeom>
        <a:solidFill>
          <a:schemeClr val="accent5">
            <a:hueOff val="5696455"/>
            <a:satOff val="-2565"/>
            <a:lumOff val="-318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kern="1200"/>
            <a:t>6- Karbon Ayakizi Danışmanlığı</a:t>
          </a:r>
          <a:endParaRPr lang="en-US" sz="1800" kern="1200"/>
        </a:p>
      </dsp:txBody>
      <dsp:txXfrm>
        <a:off x="21075" y="3182098"/>
        <a:ext cx="6907290" cy="389580"/>
      </dsp:txXfrm>
    </dsp:sp>
    <dsp:sp modelId="{D1BF093F-D2A0-474E-8B90-FD934FCF6468}">
      <dsp:nvSpPr>
        <dsp:cNvPr id="0" name=""/>
        <dsp:cNvSpPr/>
      </dsp:nvSpPr>
      <dsp:spPr>
        <a:xfrm>
          <a:off x="0" y="3644593"/>
          <a:ext cx="6949440" cy="431730"/>
        </a:xfrm>
        <a:prstGeom prst="roundRect">
          <a:avLst/>
        </a:prstGeom>
        <a:solidFill>
          <a:schemeClr val="accent5">
            <a:hueOff val="6835746"/>
            <a:satOff val="-3078"/>
            <a:lumOff val="-382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kern="1200"/>
            <a:t>7- Enerji Kimlik Belgesi</a:t>
          </a:r>
          <a:endParaRPr lang="en-US" sz="1800" kern="1200"/>
        </a:p>
      </dsp:txBody>
      <dsp:txXfrm>
        <a:off x="21075" y="3665668"/>
        <a:ext cx="6907290" cy="389580"/>
      </dsp:txXfrm>
    </dsp:sp>
    <dsp:sp modelId="{2EC83125-4E29-4381-8651-5BDA54341EE1}">
      <dsp:nvSpPr>
        <dsp:cNvPr id="0" name=""/>
        <dsp:cNvSpPr/>
      </dsp:nvSpPr>
      <dsp:spPr>
        <a:xfrm>
          <a:off x="0" y="4128163"/>
          <a:ext cx="6949440" cy="431730"/>
        </a:xfrm>
        <a:prstGeom prst="roundRect">
          <a:avLst/>
        </a:prstGeom>
        <a:solidFill>
          <a:schemeClr val="accent5">
            <a:hueOff val="7975036"/>
            <a:satOff val="-3591"/>
            <a:lumOff val="-446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kern="1200"/>
            <a:t>8- Enerji İzleme</a:t>
          </a:r>
          <a:endParaRPr lang="en-US" sz="1800" kern="1200"/>
        </a:p>
      </dsp:txBody>
      <dsp:txXfrm>
        <a:off x="21075" y="4149238"/>
        <a:ext cx="6907290" cy="389580"/>
      </dsp:txXfrm>
    </dsp:sp>
    <dsp:sp modelId="{D4B794F9-1D7C-4621-89FF-D66EDF593673}">
      <dsp:nvSpPr>
        <dsp:cNvPr id="0" name=""/>
        <dsp:cNvSpPr/>
      </dsp:nvSpPr>
      <dsp:spPr>
        <a:xfrm>
          <a:off x="0" y="4611733"/>
          <a:ext cx="6949440" cy="431730"/>
        </a:xfrm>
        <a:prstGeom prst="roundRect">
          <a:avLst/>
        </a:prstGeom>
        <a:solidFill>
          <a:schemeClr val="accent5">
            <a:hueOff val="9114327"/>
            <a:satOff val="-4104"/>
            <a:lumOff val="-509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kern="1200"/>
            <a:t>9- Anahtar Teslim Proje Taahhüt (Mekanik-Elektrik-Otomasyon)</a:t>
          </a:r>
          <a:endParaRPr lang="en-US" sz="1800" kern="1200"/>
        </a:p>
      </dsp:txBody>
      <dsp:txXfrm>
        <a:off x="21075" y="4632808"/>
        <a:ext cx="6907290" cy="389580"/>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D1FAC7-483B-417C-A985-87F952C1EC9D}" type="datetimeFigureOut">
              <a:rPr lang="tr-TR" smtClean="0"/>
              <a:t>15.06.2026</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DE6B56-E7C9-493E-8929-F66D7AEF428C}" type="slidenum">
              <a:rPr lang="tr-TR" smtClean="0"/>
              <a:t>‹#›</a:t>
            </a:fld>
            <a:endParaRPr lang="tr-TR"/>
          </a:p>
        </p:txBody>
      </p:sp>
    </p:spTree>
    <p:extLst>
      <p:ext uri="{BB962C8B-B14F-4D97-AF65-F5344CB8AC3E}">
        <p14:creationId xmlns:p14="http://schemas.microsoft.com/office/powerpoint/2010/main" val="4153681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01923" y="1122363"/>
            <a:ext cx="7588155" cy="2621154"/>
          </a:xfrm>
        </p:spPr>
        <p:txBody>
          <a:bodyPr anchor="b">
            <a:normAutofit/>
          </a:bodyPr>
          <a:lstStyle>
            <a:lvl1pPr algn="ctr">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3843708"/>
            <a:ext cx="7588155" cy="1414091"/>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C128FA71-3A18-48C0-980F-4B68F7F63042}" type="datetime1">
              <a:rPr lang="en-US" smtClean="0"/>
              <a:t>6/15/2026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866953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E956D-CB73-C986-F100-46487310D11E}"/>
              </a:ext>
            </a:extLst>
          </p:cNvPr>
          <p:cNvSpPr>
            <a:spLocks noGrp="1"/>
          </p:cNvSpPr>
          <p:nvPr>
            <p:ph type="title"/>
          </p:nvPr>
        </p:nvSpPr>
        <p:spPr>
          <a:xfrm>
            <a:off x="612648" y="548640"/>
            <a:ext cx="10515600" cy="1132258"/>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423E6A-A07C-BF0D-EA30-9A8A854E48F1}"/>
              </a:ext>
            </a:extLst>
          </p:cNvPr>
          <p:cNvSpPr>
            <a:spLocks noGrp="1"/>
          </p:cNvSpPr>
          <p:nvPr>
            <p:ph type="body" orient="vert" idx="1"/>
          </p:nvPr>
        </p:nvSpPr>
        <p:spPr>
          <a:xfrm>
            <a:off x="612648" y="1680898"/>
            <a:ext cx="10515600" cy="44960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C9908-8F95-8DFC-72CC-158552B56735}"/>
              </a:ext>
            </a:extLst>
          </p:cNvPr>
          <p:cNvSpPr>
            <a:spLocks noGrp="1"/>
          </p:cNvSpPr>
          <p:nvPr>
            <p:ph type="dt" sz="half" idx="10"/>
          </p:nvPr>
        </p:nvSpPr>
        <p:spPr/>
        <p:txBody>
          <a:bodyPr/>
          <a:lstStyle/>
          <a:p>
            <a:fld id="{7104EDB3-C0E8-45F8-9E1D-1B6C8D1880C0}" type="datetime1">
              <a:rPr lang="en-US" smtClean="0"/>
              <a:t>6/15/2026</a:t>
            </a:fld>
            <a:endParaRPr lang="en-US"/>
          </a:p>
        </p:txBody>
      </p:sp>
      <p:sp>
        <p:nvSpPr>
          <p:cNvPr id="5" name="Footer Placeholder 4">
            <a:extLst>
              <a:ext uri="{FF2B5EF4-FFF2-40B4-BE49-F238E27FC236}">
                <a16:creationId xmlns:a16="http://schemas.microsoft.com/office/drawing/2014/main" id="{2C26C9BE-9060-50CB-2BB7-07307FF89A7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84A835B-97D3-BC22-F0B8-4986D463627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638950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5B0252-346C-F6F4-3642-19F571550D45}"/>
              </a:ext>
            </a:extLst>
          </p:cNvPr>
          <p:cNvSpPr>
            <a:spLocks noGrp="1"/>
          </p:cNvSpPr>
          <p:nvPr>
            <p:ph type="title" orient="vert"/>
          </p:nvPr>
        </p:nvSpPr>
        <p:spPr>
          <a:xfrm>
            <a:off x="9634888" y="578497"/>
            <a:ext cx="2047037" cy="559846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798DA36-7351-9D6A-518B-678AB8A507D3}"/>
              </a:ext>
            </a:extLst>
          </p:cNvPr>
          <p:cNvSpPr>
            <a:spLocks noGrp="1"/>
          </p:cNvSpPr>
          <p:nvPr>
            <p:ph type="body" orient="vert" idx="1"/>
          </p:nvPr>
        </p:nvSpPr>
        <p:spPr>
          <a:xfrm>
            <a:off x="838200" y="578497"/>
            <a:ext cx="8796688" cy="55984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846BDFF-D746-836C-04B8-CA89AD5D1466}"/>
              </a:ext>
            </a:extLst>
          </p:cNvPr>
          <p:cNvSpPr>
            <a:spLocks noGrp="1"/>
          </p:cNvSpPr>
          <p:nvPr>
            <p:ph type="dt" sz="half" idx="10"/>
          </p:nvPr>
        </p:nvSpPr>
        <p:spPr/>
        <p:txBody>
          <a:bodyPr/>
          <a:lstStyle/>
          <a:p>
            <a:fld id="{9CF0EC4B-54ED-4041-B552-9BA760FA3DBA}" type="datetime1">
              <a:rPr lang="en-US" smtClean="0"/>
              <a:t>6/15/2026</a:t>
            </a:fld>
            <a:endParaRPr lang="en-US"/>
          </a:p>
        </p:txBody>
      </p:sp>
      <p:sp>
        <p:nvSpPr>
          <p:cNvPr id="5" name="Footer Placeholder 4">
            <a:extLst>
              <a:ext uri="{FF2B5EF4-FFF2-40B4-BE49-F238E27FC236}">
                <a16:creationId xmlns:a16="http://schemas.microsoft.com/office/drawing/2014/main" id="{919AA929-A9E6-FF9C-0C59-177F892D6A6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316D893-7E81-90DC-4139-7687B39C3AC8}"/>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022654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1C1210E-201E-4473-82AC-2466F5386C38}" type="datetime1">
              <a:rPr lang="en-US" smtClean="0"/>
              <a:t>6/15/2026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571923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06AF-EF87-8489-2C82-DEB90B7EFE0C}"/>
              </a:ext>
            </a:extLst>
          </p:cNvPr>
          <p:cNvSpPr>
            <a:spLocks noGrp="1"/>
          </p:cNvSpPr>
          <p:nvPr>
            <p:ph type="title"/>
          </p:nvPr>
        </p:nvSpPr>
        <p:spPr>
          <a:xfrm>
            <a:off x="603381" y="553616"/>
            <a:ext cx="8273140" cy="4008859"/>
          </a:xfrm>
        </p:spPr>
        <p:txBody>
          <a:bodyPr anchor="t">
            <a:normAutofit/>
          </a:bodyPr>
          <a:lstStyle>
            <a:lvl1pPr>
              <a:defRPr sz="5400" cap="all"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08E5678-CA38-1318-9EA2-5E0A4F9A59BA}"/>
              </a:ext>
            </a:extLst>
          </p:cNvPr>
          <p:cNvSpPr>
            <a:spLocks noGrp="1"/>
          </p:cNvSpPr>
          <p:nvPr>
            <p:ph type="body" idx="1"/>
          </p:nvPr>
        </p:nvSpPr>
        <p:spPr>
          <a:xfrm>
            <a:off x="603380" y="4589463"/>
            <a:ext cx="8273140" cy="1384617"/>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E99186-7E5A-60AF-DE69-5C7DA71611AB}"/>
              </a:ext>
            </a:extLst>
          </p:cNvPr>
          <p:cNvSpPr>
            <a:spLocks noGrp="1"/>
          </p:cNvSpPr>
          <p:nvPr>
            <p:ph type="dt" sz="half" idx="10"/>
          </p:nvPr>
        </p:nvSpPr>
        <p:spPr/>
        <p:txBody>
          <a:bodyPr/>
          <a:lstStyle/>
          <a:p>
            <a:fld id="{B01EA198-6CAB-4B8F-B93F-1F9C8C4B6CE7}" type="datetime1">
              <a:rPr lang="en-US" smtClean="0"/>
              <a:t>6/15/2026</a:t>
            </a:fld>
            <a:endParaRPr lang="en-US"/>
          </a:p>
        </p:txBody>
      </p:sp>
      <p:sp>
        <p:nvSpPr>
          <p:cNvPr id="5" name="Footer Placeholder 4">
            <a:extLst>
              <a:ext uri="{FF2B5EF4-FFF2-40B4-BE49-F238E27FC236}">
                <a16:creationId xmlns:a16="http://schemas.microsoft.com/office/drawing/2014/main" id="{82FA13D1-1FBA-E820-323B-77B41F1A66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B39BE85-85F6-4636-C651-D87CC969A49E}"/>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5201964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10741152" cy="1132258"/>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2E861E-DFBA-B4AA-9356-CDE3D3F57C04}"/>
              </a:ext>
            </a:extLst>
          </p:cNvPr>
          <p:cNvSpPr>
            <a:spLocks noGrp="1"/>
          </p:cNvSpPr>
          <p:nvPr>
            <p:ph sz="half" idx="1"/>
          </p:nvPr>
        </p:nvSpPr>
        <p:spPr>
          <a:xfrm>
            <a:off x="612648"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451D7538-EC5A-3EE7-176F-A58920C507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CA06041F-4525-44D5-AA4F-332294BF1F56}" type="datetime1">
              <a:rPr lang="en-US" smtClean="0"/>
              <a:t>6/15/2026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2367110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09600" y="547396"/>
            <a:ext cx="10745788" cy="1143292"/>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85735"/>
            <a:ext cx="5157787"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DA52B0-7419-A946-4523-6D34BCAD26D1}"/>
              </a:ext>
            </a:extLst>
          </p:cNvPr>
          <p:cNvSpPr>
            <a:spLocks noGrp="1"/>
          </p:cNvSpPr>
          <p:nvPr>
            <p:ph sz="half" idx="2"/>
          </p:nvPr>
        </p:nvSpPr>
        <p:spPr>
          <a:xfrm>
            <a:off x="609600" y="2386894"/>
            <a:ext cx="5157787"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172200" y="1685735"/>
            <a:ext cx="518318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BAE980-E611-98B5-04E9-DE4584B0E33F}"/>
              </a:ext>
            </a:extLst>
          </p:cNvPr>
          <p:cNvSpPr>
            <a:spLocks noGrp="1"/>
          </p:cNvSpPr>
          <p:nvPr>
            <p:ph sz="quarter" idx="4"/>
          </p:nvPr>
        </p:nvSpPr>
        <p:spPr>
          <a:xfrm>
            <a:off x="6172199" y="2386894"/>
            <a:ext cx="5183189"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F9557091-BBDF-4EB9-BA6B-2BB67AC4FC0F}" type="datetime1">
              <a:rPr lang="en-US" smtClean="0"/>
              <a:t>6/15/2026</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7281236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2D6B226B-77A6-410C-9796-083F278E0125}" type="datetime1">
              <a:rPr lang="en-US" smtClean="0"/>
              <a:t>6/15/2026</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592576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A23A578B-D289-4C40-8593-3D356C49DA58}" type="datetime1">
              <a:rPr lang="en-US" smtClean="0"/>
              <a:t>6/15/2026</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9947327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597160" y="553616"/>
            <a:ext cx="3595634" cy="1757505"/>
          </a:xfrm>
        </p:spPr>
        <p:txBody>
          <a:bodyPr anchor="t">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553616"/>
            <a:ext cx="6279741" cy="548640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597160" y="2311121"/>
            <a:ext cx="3595634" cy="3728895"/>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713DFAE3-14DB-48A7-A80F-80DDB072CE3D}" type="datetime1">
              <a:rPr lang="en-US" smtClean="0"/>
              <a:t>6/15/2026</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5942987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594360" y="557784"/>
            <a:ext cx="3595634" cy="2212313"/>
          </a:xfrm>
        </p:spPr>
        <p:txBody>
          <a:bodyPr anchor="t">
            <a:normAutofit/>
          </a:bodyPr>
          <a:lstStyle>
            <a:lvl1pPr>
              <a:defRPr sz="28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p:nvPr>
        </p:nvSpPr>
        <p:spPr>
          <a:xfrm>
            <a:off x="5063319" y="657103"/>
            <a:ext cx="6483687" cy="555590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09601" y="2826137"/>
            <a:ext cx="3585586"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92C5EAEF-6478-4102-8F5D-A5FE9FC97ACB}" type="datetime1">
              <a:rPr lang="en-US" smtClean="0"/>
              <a:t>6/15/2026</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086177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37160" y="6453002"/>
            <a:ext cx="3494314" cy="365125"/>
          </a:xfrm>
          <a:prstGeom prst="rect">
            <a:avLst/>
          </a:prstGeom>
        </p:spPr>
        <p:txBody>
          <a:bodyPr vert="horz" lIns="91440" tIns="45720" rIns="91440" bIns="45720" rtlCol="0" anchor="ctr"/>
          <a:lstStyle>
            <a:lvl1pPr algn="l">
              <a:defRPr sz="900">
                <a:solidFill>
                  <a:schemeClr val="tx1"/>
                </a:solidFill>
              </a:defRPr>
            </a:lvl1pPr>
          </a:lstStyle>
          <a:p>
            <a:fld id="{67F45AC6-C491-4585-A584-9CE2AF7D5500}" type="datetime1">
              <a:rPr lang="en-US" smtClean="0"/>
              <a:t>6/15/2026</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76521" y="6453002"/>
            <a:ext cx="2805405" cy="365125"/>
          </a:xfrm>
          <a:prstGeom prst="rect">
            <a:avLst/>
          </a:prstGeom>
        </p:spPr>
        <p:txBody>
          <a:bodyPr vert="horz" lIns="91440" tIns="45720" rIns="91440" bIns="45720" rtlCol="0" anchor="ctr"/>
          <a:lstStyle>
            <a:lvl1pPr algn="r">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32162" y="6453002"/>
            <a:ext cx="429207" cy="365125"/>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a:t>
            </a:fld>
            <a:endParaRPr lang="en-US"/>
          </a:p>
        </p:txBody>
      </p:sp>
    </p:spTree>
    <p:extLst>
      <p:ext uri="{BB962C8B-B14F-4D97-AF65-F5344CB8AC3E}">
        <p14:creationId xmlns:p14="http://schemas.microsoft.com/office/powerpoint/2010/main" val="32874122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7.emf"/><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8.jpe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media/image33.png"/><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36.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38.jpeg"/><Relationship Id="rId4" Type="http://schemas.openxmlformats.org/officeDocument/2006/relationships/image" Target="../media/image37.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jpe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45.png"/></Relationships>
</file>

<file path=ppt/slides/_rels/slide2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47.jpeg"/><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48.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49.png"/></Relationships>
</file>

<file path=ppt/slides/_rels/slide2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 Id="rId9" Type="http://schemas.openxmlformats.org/officeDocument/2006/relationships/image" Target="../media/image1.png"/></Relationships>
</file>

<file path=ppt/slides/_rels/slide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Layout" Target="../diagrams/layout1.xml"/><Relationship Id="rId7" Type="http://schemas.openxmlformats.org/officeDocument/2006/relationships/image" Target="../media/image3.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4.png"/></Relationships>
</file>

<file path=ppt/slides/_rels/slide6.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Layout" Target="../diagrams/layout2.xml"/><Relationship Id="rId7" Type="http://schemas.openxmlformats.org/officeDocument/2006/relationships/image" Target="../media/image3.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 Id="rId9"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8">
            <a:extLst>
              <a:ext uri="{FF2B5EF4-FFF2-40B4-BE49-F238E27FC236}">
                <a16:creationId xmlns:a16="http://schemas.microsoft.com/office/drawing/2014/main" id="{80B98925-0550-1AFB-C1DC-02792400FB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15" name="Rectangle 10">
            <a:extLst>
              <a:ext uri="{FF2B5EF4-FFF2-40B4-BE49-F238E27FC236}">
                <a16:creationId xmlns:a16="http://schemas.microsoft.com/office/drawing/2014/main" id="{0CCA9273-E74E-A306-1F74-BEF9EDA305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12192000" cy="2462170"/>
          </a:xfrm>
          <a:prstGeom prst="rect">
            <a:avLst/>
          </a:prstGeom>
          <a:gradFill>
            <a:gsLst>
              <a:gs pos="0">
                <a:schemeClr val="bg1">
                  <a:alpha val="0"/>
                </a:schemeClr>
              </a:gs>
              <a:gs pos="60000">
                <a:schemeClr val="bg1">
                  <a:alpha val="30000"/>
                </a:schemeClr>
              </a:gs>
              <a:gs pos="100000">
                <a:schemeClr val="bg1">
                  <a:alpha val="4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pic>
        <p:nvPicPr>
          <p:cNvPr id="8" name="Resim 7">
            <a:extLst>
              <a:ext uri="{FF2B5EF4-FFF2-40B4-BE49-F238E27FC236}">
                <a16:creationId xmlns:a16="http://schemas.microsoft.com/office/drawing/2014/main" id="{DE62A054-E479-2D5E-FE7F-54D483345E10}"/>
              </a:ext>
            </a:extLst>
          </p:cNvPr>
          <p:cNvPicPr>
            <a:picLocks noChangeAspect="1"/>
          </p:cNvPicPr>
          <p:nvPr/>
        </p:nvPicPr>
        <p:blipFill>
          <a:blip r:embed="rId2"/>
          <a:stretch>
            <a:fillRect/>
          </a:stretch>
        </p:blipFill>
        <p:spPr>
          <a:xfrm>
            <a:off x="10078288" y="719"/>
            <a:ext cx="2113692" cy="224861"/>
          </a:xfrm>
          <a:prstGeom prst="rect">
            <a:avLst/>
          </a:prstGeom>
        </p:spPr>
      </p:pic>
      <p:pic>
        <p:nvPicPr>
          <p:cNvPr id="16" name="Resim 15">
            <a:extLst>
              <a:ext uri="{FF2B5EF4-FFF2-40B4-BE49-F238E27FC236}">
                <a16:creationId xmlns:a16="http://schemas.microsoft.com/office/drawing/2014/main" id="{658C3825-32DE-D3BC-B302-7854E8F712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107"/>
            <a:ext cx="12192000" cy="6809786"/>
          </a:xfrm>
          <a:prstGeom prst="rect">
            <a:avLst/>
          </a:prstGeom>
        </p:spPr>
      </p:pic>
    </p:spTree>
    <p:extLst>
      <p:ext uri="{BB962C8B-B14F-4D97-AF65-F5344CB8AC3E}">
        <p14:creationId xmlns:p14="http://schemas.microsoft.com/office/powerpoint/2010/main" val="3634857049"/>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41A3764-BB3E-A251-F123-B8728149EF22}"/>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39075812-6B38-7B34-F32F-AD4D9210F2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53493716-8C8B-8C86-9875-9E8BC2241F2C}"/>
              </a:ext>
            </a:extLst>
          </p:cNvPr>
          <p:cNvSpPr>
            <a:spLocks noGrp="1"/>
          </p:cNvSpPr>
          <p:nvPr>
            <p:ph type="title"/>
          </p:nvPr>
        </p:nvSpPr>
        <p:spPr>
          <a:xfrm>
            <a:off x="612648" y="548638"/>
            <a:ext cx="9921239" cy="704090"/>
          </a:xfrm>
        </p:spPr>
        <p:txBody>
          <a:bodyPr anchor="ctr">
            <a:normAutofit/>
          </a:bodyPr>
          <a:lstStyle/>
          <a:p>
            <a:r>
              <a:rPr lang="tr-TR" sz="3700" dirty="0"/>
              <a:t>ATIK ENERJİNİN TESPİTİ</a:t>
            </a:r>
          </a:p>
        </p:txBody>
      </p:sp>
      <p:pic>
        <p:nvPicPr>
          <p:cNvPr id="3" name="Resim 2">
            <a:extLst>
              <a:ext uri="{FF2B5EF4-FFF2-40B4-BE49-F238E27FC236}">
                <a16:creationId xmlns:a16="http://schemas.microsoft.com/office/drawing/2014/main" id="{80CE8D01-9318-F894-77CD-89AB158E2625}"/>
              </a:ext>
            </a:extLst>
          </p:cNvPr>
          <p:cNvPicPr>
            <a:picLocks noChangeAspect="1"/>
          </p:cNvPicPr>
          <p:nvPr/>
        </p:nvPicPr>
        <p:blipFill>
          <a:blip r:embed="rId2"/>
          <a:stretch>
            <a:fillRect/>
          </a:stretch>
        </p:blipFill>
        <p:spPr>
          <a:xfrm>
            <a:off x="10194272" y="44652"/>
            <a:ext cx="1997708" cy="212523"/>
          </a:xfrm>
          <a:prstGeom prst="rect">
            <a:avLst/>
          </a:prstGeom>
        </p:spPr>
      </p:pic>
      <p:pic>
        <p:nvPicPr>
          <p:cNvPr id="6" name="Picture 8">
            <a:extLst>
              <a:ext uri="{FF2B5EF4-FFF2-40B4-BE49-F238E27FC236}">
                <a16:creationId xmlns:a16="http://schemas.microsoft.com/office/drawing/2014/main" id="{830B4C21-647B-9FB8-2C3A-02146861854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15989" y="6093937"/>
            <a:ext cx="1375991" cy="7899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Metin kutusu 12">
            <a:extLst>
              <a:ext uri="{FF2B5EF4-FFF2-40B4-BE49-F238E27FC236}">
                <a16:creationId xmlns:a16="http://schemas.microsoft.com/office/drawing/2014/main" id="{7178C216-3388-7227-E148-24F18E32FA9F}"/>
              </a:ext>
            </a:extLst>
          </p:cNvPr>
          <p:cNvSpPr txBox="1"/>
          <p:nvPr/>
        </p:nvSpPr>
        <p:spPr>
          <a:xfrm>
            <a:off x="71097" y="1859302"/>
            <a:ext cx="5229535" cy="3554819"/>
          </a:xfrm>
          <a:prstGeom prst="rect">
            <a:avLst/>
          </a:prstGeom>
          <a:noFill/>
        </p:spPr>
        <p:txBody>
          <a:bodyPr wrap="square" rtlCol="0">
            <a:spAutoFit/>
          </a:bodyPr>
          <a:lstStyle/>
          <a:p>
            <a:pPr algn="just"/>
            <a:r>
              <a:rPr lang="tr-TR" dirty="0"/>
              <a:t>Atık enerji kaynağı olan kazanlar, fırınlar vb. prosesler için öncelikle sahada ön bilgiler alınır. </a:t>
            </a:r>
          </a:p>
          <a:p>
            <a:pPr algn="just"/>
            <a:endParaRPr lang="tr-TR" dirty="0"/>
          </a:p>
          <a:p>
            <a:pPr marL="285750" indent="-285750" algn="just">
              <a:lnSpc>
                <a:spcPct val="150000"/>
              </a:lnSpc>
              <a:buFontTx/>
              <a:buChar char="-"/>
            </a:pPr>
            <a:r>
              <a:rPr lang="tr-TR" dirty="0"/>
              <a:t>Bu sistemlerin ısıl kapasiteleri nedir, </a:t>
            </a:r>
          </a:p>
          <a:p>
            <a:pPr marL="285750" indent="-285750" algn="just">
              <a:lnSpc>
                <a:spcPct val="150000"/>
              </a:lnSpc>
              <a:buFontTx/>
              <a:buChar char="-"/>
            </a:pPr>
            <a:r>
              <a:rPr lang="tr-TR" dirty="0"/>
              <a:t>Yılda kaç gün-kaç saat çalışırlar, </a:t>
            </a:r>
          </a:p>
          <a:p>
            <a:pPr marL="285750" indent="-285750" algn="just">
              <a:lnSpc>
                <a:spcPct val="150000"/>
              </a:lnSpc>
              <a:buFontTx/>
              <a:buChar char="-"/>
            </a:pPr>
            <a:r>
              <a:rPr lang="tr-TR" dirty="0"/>
              <a:t>Yük durumları nedir, </a:t>
            </a:r>
          </a:p>
          <a:p>
            <a:pPr marL="285750" indent="-285750" algn="just">
              <a:lnSpc>
                <a:spcPct val="150000"/>
              </a:lnSpc>
              <a:buFontTx/>
              <a:buChar char="-"/>
            </a:pPr>
            <a:r>
              <a:rPr lang="tr-TR" dirty="0"/>
              <a:t>Hangi veriler sistemde kayıt altında tutuluyor, </a:t>
            </a:r>
          </a:p>
          <a:p>
            <a:pPr marL="285750" indent="-285750" algn="just">
              <a:lnSpc>
                <a:spcPct val="150000"/>
              </a:lnSpc>
              <a:buFontTx/>
              <a:buChar char="-"/>
            </a:pPr>
            <a:r>
              <a:rPr lang="tr-TR" dirty="0"/>
              <a:t>Yakıt tüketimlerinin kaydı var mı, </a:t>
            </a:r>
          </a:p>
          <a:p>
            <a:pPr algn="just"/>
            <a:endParaRPr lang="tr-TR" dirty="0"/>
          </a:p>
          <a:p>
            <a:pPr algn="just"/>
            <a:r>
              <a:rPr lang="tr-TR" dirty="0"/>
              <a:t>Vb. veriler alınır.</a:t>
            </a:r>
          </a:p>
        </p:txBody>
      </p:sp>
      <p:pic>
        <p:nvPicPr>
          <p:cNvPr id="7" name="Resim 6">
            <a:extLst>
              <a:ext uri="{FF2B5EF4-FFF2-40B4-BE49-F238E27FC236}">
                <a16:creationId xmlns:a16="http://schemas.microsoft.com/office/drawing/2014/main" id="{C9963F6E-A0C8-203B-4F0B-C83C84359D4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371729" y="1804643"/>
            <a:ext cx="6820251" cy="3664138"/>
          </a:xfrm>
          <a:prstGeom prst="rect">
            <a:avLst/>
          </a:prstGeom>
        </p:spPr>
      </p:pic>
      <p:pic>
        <p:nvPicPr>
          <p:cNvPr id="15" name="Resim 14" descr="grafik, logo, grafik tasarım, yazı tipi içeren bir resim&#10;&#10;Yapay zeka tarafından oluşturulmuş içerik yanlış olabilir.">
            <a:extLst>
              <a:ext uri="{FF2B5EF4-FFF2-40B4-BE49-F238E27FC236}">
                <a16:creationId xmlns:a16="http://schemas.microsoft.com/office/drawing/2014/main" id="{A8F4D935-1C1A-91FC-6C10-29387DD504D6}"/>
              </a:ext>
            </a:extLst>
          </p:cNvPr>
          <p:cNvPicPr>
            <a:picLocks noChangeAspect="1"/>
          </p:cNvPicPr>
          <p:nvPr/>
        </p:nvPicPr>
        <p:blipFill>
          <a:blip r:embed="rId5">
            <a:alphaModFix amt="20000"/>
            <a:extLst>
              <a:ext uri="{28A0092B-C50C-407E-A947-70E740481C1C}">
                <a14:useLocalDpi xmlns:a14="http://schemas.microsoft.com/office/drawing/2010/main" val="0"/>
              </a:ext>
            </a:extLst>
          </a:blip>
          <a:stretch>
            <a:fillRect/>
          </a:stretch>
        </p:blipFill>
        <p:spPr>
          <a:xfrm>
            <a:off x="3258338" y="1643208"/>
            <a:ext cx="5675323" cy="3533775"/>
          </a:xfrm>
          <a:prstGeom prst="rect">
            <a:avLst/>
          </a:prstGeom>
        </p:spPr>
      </p:pic>
    </p:spTree>
    <p:extLst>
      <p:ext uri="{BB962C8B-B14F-4D97-AF65-F5344CB8AC3E}">
        <p14:creationId xmlns:p14="http://schemas.microsoft.com/office/powerpoint/2010/main" val="25499564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519BDF8-AA93-BEAD-F1FA-DC3CE5D87A93}"/>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F5B529AA-F9E1-5081-C101-32F5445E86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39FC7D48-9143-7EA8-CBA4-693972A3B877}"/>
              </a:ext>
            </a:extLst>
          </p:cNvPr>
          <p:cNvSpPr>
            <a:spLocks noGrp="1"/>
          </p:cNvSpPr>
          <p:nvPr>
            <p:ph type="title"/>
          </p:nvPr>
        </p:nvSpPr>
        <p:spPr>
          <a:xfrm>
            <a:off x="612648" y="548638"/>
            <a:ext cx="9921239" cy="704090"/>
          </a:xfrm>
        </p:spPr>
        <p:txBody>
          <a:bodyPr anchor="ctr">
            <a:normAutofit/>
          </a:bodyPr>
          <a:lstStyle/>
          <a:p>
            <a:r>
              <a:rPr lang="tr-TR" sz="3700" dirty="0"/>
              <a:t>ATIK ENERJİNİN TESPİTİ</a:t>
            </a:r>
          </a:p>
        </p:txBody>
      </p:sp>
      <p:pic>
        <p:nvPicPr>
          <p:cNvPr id="3" name="Resim 2">
            <a:extLst>
              <a:ext uri="{FF2B5EF4-FFF2-40B4-BE49-F238E27FC236}">
                <a16:creationId xmlns:a16="http://schemas.microsoft.com/office/drawing/2014/main" id="{9E06C79F-2871-5442-A3AE-618F186D956C}"/>
              </a:ext>
            </a:extLst>
          </p:cNvPr>
          <p:cNvPicPr>
            <a:picLocks noChangeAspect="1"/>
          </p:cNvPicPr>
          <p:nvPr/>
        </p:nvPicPr>
        <p:blipFill>
          <a:blip r:embed="rId2"/>
          <a:stretch>
            <a:fillRect/>
          </a:stretch>
        </p:blipFill>
        <p:spPr>
          <a:xfrm>
            <a:off x="10194272" y="44652"/>
            <a:ext cx="1997708" cy="212523"/>
          </a:xfrm>
          <a:prstGeom prst="rect">
            <a:avLst/>
          </a:prstGeom>
        </p:spPr>
      </p:pic>
      <p:pic>
        <p:nvPicPr>
          <p:cNvPr id="6" name="Picture 8">
            <a:extLst>
              <a:ext uri="{FF2B5EF4-FFF2-40B4-BE49-F238E27FC236}">
                <a16:creationId xmlns:a16="http://schemas.microsoft.com/office/drawing/2014/main" id="{E6C85ED4-FAFA-12AC-0725-DDC0C2B59E3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15989" y="6093937"/>
            <a:ext cx="1375991" cy="7899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Metin kutusu 12">
            <a:extLst>
              <a:ext uri="{FF2B5EF4-FFF2-40B4-BE49-F238E27FC236}">
                <a16:creationId xmlns:a16="http://schemas.microsoft.com/office/drawing/2014/main" id="{95AFBDBF-A9DF-E21E-B088-D89EBF9F82F1}"/>
              </a:ext>
            </a:extLst>
          </p:cNvPr>
          <p:cNvSpPr txBox="1"/>
          <p:nvPr/>
        </p:nvSpPr>
        <p:spPr>
          <a:xfrm>
            <a:off x="230600" y="2037662"/>
            <a:ext cx="4432840" cy="3139321"/>
          </a:xfrm>
          <a:prstGeom prst="rect">
            <a:avLst/>
          </a:prstGeom>
          <a:noFill/>
        </p:spPr>
        <p:txBody>
          <a:bodyPr wrap="square" rtlCol="0">
            <a:spAutoFit/>
          </a:bodyPr>
          <a:lstStyle/>
          <a:p>
            <a:pPr algn="just"/>
            <a:r>
              <a:rPr lang="tr-TR" dirty="0"/>
              <a:t>Potansiyel görülen bacalarda;</a:t>
            </a:r>
          </a:p>
          <a:p>
            <a:pPr algn="just"/>
            <a:endParaRPr lang="tr-TR" dirty="0"/>
          </a:p>
          <a:p>
            <a:pPr marL="285750" indent="-285750" algn="just">
              <a:lnSpc>
                <a:spcPct val="150000"/>
              </a:lnSpc>
              <a:buFontTx/>
              <a:buChar char="-"/>
            </a:pPr>
            <a:r>
              <a:rPr lang="tr-TR" dirty="0"/>
              <a:t>Baca gazı sıcaklığı</a:t>
            </a:r>
          </a:p>
          <a:p>
            <a:pPr marL="285750" indent="-285750" algn="just">
              <a:lnSpc>
                <a:spcPct val="150000"/>
              </a:lnSpc>
              <a:buFontTx/>
              <a:buChar char="-"/>
            </a:pPr>
            <a:r>
              <a:rPr lang="tr-TR" dirty="0"/>
              <a:t>Baca gazı hızı-debisi</a:t>
            </a:r>
          </a:p>
          <a:p>
            <a:pPr marL="285750" indent="-285750" algn="just">
              <a:lnSpc>
                <a:spcPct val="150000"/>
              </a:lnSpc>
              <a:buFontTx/>
              <a:buChar char="-"/>
            </a:pPr>
            <a:r>
              <a:rPr lang="tr-TR" dirty="0"/>
              <a:t>Baca gazı içeriği,</a:t>
            </a:r>
          </a:p>
          <a:p>
            <a:pPr marL="285750" indent="-285750" algn="just">
              <a:lnSpc>
                <a:spcPct val="150000"/>
              </a:lnSpc>
              <a:buFontTx/>
              <a:buChar char="-"/>
            </a:pPr>
            <a:r>
              <a:rPr lang="tr-TR" dirty="0"/>
              <a:t>Baca çekişi,</a:t>
            </a:r>
          </a:p>
          <a:p>
            <a:pPr algn="just"/>
            <a:endParaRPr lang="tr-TR" dirty="0"/>
          </a:p>
          <a:p>
            <a:pPr algn="just"/>
            <a:r>
              <a:rPr lang="tr-TR" dirty="0"/>
              <a:t>Ölçümleri yapılarak atık enerji miktarı konusunda ön bilgi sahibi olunur.</a:t>
            </a:r>
          </a:p>
        </p:txBody>
      </p:sp>
      <p:pic>
        <p:nvPicPr>
          <p:cNvPr id="7" name="Picture 2">
            <a:extLst>
              <a:ext uri="{FF2B5EF4-FFF2-40B4-BE49-F238E27FC236}">
                <a16:creationId xmlns:a16="http://schemas.microsoft.com/office/drawing/2014/main" id="{D24FFB91-172A-1D55-5C7F-5CEB38AAC807}"/>
              </a:ext>
            </a:extLst>
          </p:cNvPr>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a:stretch/>
        </p:blipFill>
        <p:spPr bwMode="auto">
          <a:xfrm>
            <a:off x="6695802" y="953431"/>
            <a:ext cx="4043081" cy="53559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Resim 14" descr="grafik, logo, grafik tasarım, yazı tipi içeren bir resim&#10;&#10;Yapay zeka tarafından oluşturulmuş içerik yanlış olabilir.">
            <a:extLst>
              <a:ext uri="{FF2B5EF4-FFF2-40B4-BE49-F238E27FC236}">
                <a16:creationId xmlns:a16="http://schemas.microsoft.com/office/drawing/2014/main" id="{90CD547D-098E-E86F-AFC5-06098CAF9669}"/>
              </a:ext>
            </a:extLst>
          </p:cNvPr>
          <p:cNvPicPr>
            <a:picLocks noChangeAspect="1"/>
          </p:cNvPicPr>
          <p:nvPr/>
        </p:nvPicPr>
        <p:blipFill>
          <a:blip r:embed="rId5">
            <a:alphaModFix amt="20000"/>
            <a:extLst>
              <a:ext uri="{28A0092B-C50C-407E-A947-70E740481C1C}">
                <a14:useLocalDpi xmlns:a14="http://schemas.microsoft.com/office/drawing/2010/main" val="0"/>
              </a:ext>
            </a:extLst>
          </a:blip>
          <a:stretch>
            <a:fillRect/>
          </a:stretch>
        </p:blipFill>
        <p:spPr>
          <a:xfrm>
            <a:off x="3258338" y="1643208"/>
            <a:ext cx="5675323" cy="3533775"/>
          </a:xfrm>
          <a:prstGeom prst="rect">
            <a:avLst/>
          </a:prstGeom>
        </p:spPr>
      </p:pic>
    </p:spTree>
    <p:extLst>
      <p:ext uri="{BB962C8B-B14F-4D97-AF65-F5344CB8AC3E}">
        <p14:creationId xmlns:p14="http://schemas.microsoft.com/office/powerpoint/2010/main" val="16108540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4FC54A5-5B27-8613-5C32-E8E1D174B891}"/>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816C8B2B-F215-AB57-8051-7053E3473E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38E19C66-B778-69A3-232F-7AD583180D4A}"/>
              </a:ext>
            </a:extLst>
          </p:cNvPr>
          <p:cNvSpPr>
            <a:spLocks noGrp="1"/>
          </p:cNvSpPr>
          <p:nvPr>
            <p:ph type="title"/>
          </p:nvPr>
        </p:nvSpPr>
        <p:spPr>
          <a:xfrm>
            <a:off x="612648" y="548638"/>
            <a:ext cx="9921239" cy="704090"/>
          </a:xfrm>
        </p:spPr>
        <p:txBody>
          <a:bodyPr anchor="ctr">
            <a:normAutofit/>
          </a:bodyPr>
          <a:lstStyle/>
          <a:p>
            <a:r>
              <a:rPr lang="tr-TR" sz="3700" dirty="0"/>
              <a:t>ATIK ENERJİYİ NEREDE KULLANACAĞIZ</a:t>
            </a:r>
          </a:p>
        </p:txBody>
      </p:sp>
      <p:pic>
        <p:nvPicPr>
          <p:cNvPr id="3" name="Resim 2">
            <a:extLst>
              <a:ext uri="{FF2B5EF4-FFF2-40B4-BE49-F238E27FC236}">
                <a16:creationId xmlns:a16="http://schemas.microsoft.com/office/drawing/2014/main" id="{5B25BDFD-63E7-6137-143A-0457A10B8802}"/>
              </a:ext>
            </a:extLst>
          </p:cNvPr>
          <p:cNvPicPr>
            <a:picLocks noChangeAspect="1"/>
          </p:cNvPicPr>
          <p:nvPr/>
        </p:nvPicPr>
        <p:blipFill>
          <a:blip r:embed="rId2"/>
          <a:stretch>
            <a:fillRect/>
          </a:stretch>
        </p:blipFill>
        <p:spPr>
          <a:xfrm>
            <a:off x="10194272" y="44652"/>
            <a:ext cx="1997708" cy="212523"/>
          </a:xfrm>
          <a:prstGeom prst="rect">
            <a:avLst/>
          </a:prstGeom>
        </p:spPr>
      </p:pic>
      <p:pic>
        <p:nvPicPr>
          <p:cNvPr id="6" name="Picture 8">
            <a:extLst>
              <a:ext uri="{FF2B5EF4-FFF2-40B4-BE49-F238E27FC236}">
                <a16:creationId xmlns:a16="http://schemas.microsoft.com/office/drawing/2014/main" id="{46F47E66-868C-A66E-FAB6-BA5C287DCC4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15989" y="6093937"/>
            <a:ext cx="1375991" cy="7899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Metin kutusu 12">
            <a:extLst>
              <a:ext uri="{FF2B5EF4-FFF2-40B4-BE49-F238E27FC236}">
                <a16:creationId xmlns:a16="http://schemas.microsoft.com/office/drawing/2014/main" id="{E06A4B45-D981-0580-29CC-D659EA7A91FD}"/>
              </a:ext>
            </a:extLst>
          </p:cNvPr>
          <p:cNvSpPr txBox="1"/>
          <p:nvPr/>
        </p:nvSpPr>
        <p:spPr>
          <a:xfrm>
            <a:off x="142174" y="1883662"/>
            <a:ext cx="4828012" cy="3693319"/>
          </a:xfrm>
          <a:prstGeom prst="rect">
            <a:avLst/>
          </a:prstGeom>
          <a:noFill/>
        </p:spPr>
        <p:txBody>
          <a:bodyPr wrap="square" rtlCol="0">
            <a:spAutoFit/>
          </a:bodyPr>
          <a:lstStyle/>
          <a:p>
            <a:pPr algn="just"/>
            <a:r>
              <a:rPr lang="tr-TR" dirty="0"/>
              <a:t>Atık enerjinin miktarını tespit ettikten sonra bu enerjiyi nerede kullanacağımızın tespiti önemlidir.</a:t>
            </a:r>
          </a:p>
          <a:p>
            <a:pPr algn="just"/>
            <a:endParaRPr lang="tr-TR" dirty="0"/>
          </a:p>
          <a:p>
            <a:pPr marL="285750" indent="-285750" algn="just">
              <a:lnSpc>
                <a:spcPct val="150000"/>
              </a:lnSpc>
              <a:buFont typeface="Arial" panose="020B0604020202020204" pitchFamily="34" charset="0"/>
              <a:buChar char="•"/>
            </a:pPr>
            <a:r>
              <a:rPr lang="tr-TR" dirty="0"/>
              <a:t>Bir prosesteki suyun ısıtılması,</a:t>
            </a:r>
          </a:p>
          <a:p>
            <a:pPr marL="285750" indent="-285750" algn="just">
              <a:lnSpc>
                <a:spcPct val="150000"/>
              </a:lnSpc>
              <a:buFont typeface="Arial" panose="020B0604020202020204" pitchFamily="34" charset="0"/>
              <a:buChar char="•"/>
            </a:pPr>
            <a:r>
              <a:rPr lang="tr-TR" dirty="0"/>
              <a:t>Bir prosesin giriş havasının ön ısıtması</a:t>
            </a:r>
          </a:p>
          <a:p>
            <a:pPr marL="285750" indent="-285750" algn="just">
              <a:lnSpc>
                <a:spcPct val="150000"/>
              </a:lnSpc>
              <a:buFont typeface="Arial" panose="020B0604020202020204" pitchFamily="34" charset="0"/>
              <a:buChar char="•"/>
            </a:pPr>
            <a:r>
              <a:rPr lang="tr-TR" dirty="0"/>
              <a:t>Tesisin soğutulması</a:t>
            </a:r>
          </a:p>
          <a:p>
            <a:pPr marL="285750" indent="-285750" algn="just">
              <a:lnSpc>
                <a:spcPct val="150000"/>
              </a:lnSpc>
              <a:buFont typeface="Arial" panose="020B0604020202020204" pitchFamily="34" charset="0"/>
              <a:buChar char="•"/>
            </a:pPr>
            <a:r>
              <a:rPr lang="tr-TR" dirty="0"/>
              <a:t>Tesisin elektrik ihtiyacı</a:t>
            </a:r>
          </a:p>
          <a:p>
            <a:pPr algn="just"/>
            <a:endParaRPr lang="tr-TR" dirty="0"/>
          </a:p>
          <a:p>
            <a:pPr algn="just"/>
            <a:r>
              <a:rPr lang="tr-TR" dirty="0" err="1"/>
              <a:t>Vs</a:t>
            </a:r>
            <a:r>
              <a:rPr lang="tr-TR" dirty="0"/>
              <a:t>…</a:t>
            </a:r>
          </a:p>
          <a:p>
            <a:pPr algn="just"/>
            <a:endParaRPr lang="tr-TR" dirty="0"/>
          </a:p>
        </p:txBody>
      </p:sp>
      <p:pic>
        <p:nvPicPr>
          <p:cNvPr id="7" name="Resim 6">
            <a:extLst>
              <a:ext uri="{FF2B5EF4-FFF2-40B4-BE49-F238E27FC236}">
                <a16:creationId xmlns:a16="http://schemas.microsoft.com/office/drawing/2014/main" id="{45CF1ABD-B357-5ED5-C5E2-5FCD9D5A6FF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42276" y="1883662"/>
            <a:ext cx="6807550" cy="3740342"/>
          </a:xfrm>
          <a:prstGeom prst="rect">
            <a:avLst/>
          </a:prstGeom>
        </p:spPr>
      </p:pic>
      <p:pic>
        <p:nvPicPr>
          <p:cNvPr id="15" name="Resim 14" descr="grafik, logo, grafik tasarım, yazı tipi içeren bir resim&#10;&#10;Yapay zeka tarafından oluşturulmuş içerik yanlış olabilir.">
            <a:extLst>
              <a:ext uri="{FF2B5EF4-FFF2-40B4-BE49-F238E27FC236}">
                <a16:creationId xmlns:a16="http://schemas.microsoft.com/office/drawing/2014/main" id="{4B251306-E490-B593-22D7-D634E8A7161B}"/>
              </a:ext>
            </a:extLst>
          </p:cNvPr>
          <p:cNvPicPr>
            <a:picLocks noChangeAspect="1"/>
          </p:cNvPicPr>
          <p:nvPr/>
        </p:nvPicPr>
        <p:blipFill>
          <a:blip r:embed="rId5">
            <a:alphaModFix amt="20000"/>
            <a:extLst>
              <a:ext uri="{28A0092B-C50C-407E-A947-70E740481C1C}">
                <a14:useLocalDpi xmlns:a14="http://schemas.microsoft.com/office/drawing/2010/main" val="0"/>
              </a:ext>
            </a:extLst>
          </a:blip>
          <a:stretch>
            <a:fillRect/>
          </a:stretch>
        </p:blipFill>
        <p:spPr>
          <a:xfrm>
            <a:off x="2905769" y="1371600"/>
            <a:ext cx="5675323" cy="3533775"/>
          </a:xfrm>
          <a:prstGeom prst="rect">
            <a:avLst/>
          </a:prstGeom>
        </p:spPr>
      </p:pic>
    </p:spTree>
    <p:extLst>
      <p:ext uri="{BB962C8B-B14F-4D97-AF65-F5344CB8AC3E}">
        <p14:creationId xmlns:p14="http://schemas.microsoft.com/office/powerpoint/2010/main" val="39697988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02E72F6-67A1-5D40-F03F-7229C8E001FB}"/>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196F102E-7A75-4941-130E-AA1EEAF594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C110CE21-471D-E009-43AF-D5288D7AAC11}"/>
              </a:ext>
            </a:extLst>
          </p:cNvPr>
          <p:cNvSpPr>
            <a:spLocks noGrp="1"/>
          </p:cNvSpPr>
          <p:nvPr>
            <p:ph type="title"/>
          </p:nvPr>
        </p:nvSpPr>
        <p:spPr>
          <a:xfrm>
            <a:off x="612648" y="548638"/>
            <a:ext cx="9921239" cy="704090"/>
          </a:xfrm>
        </p:spPr>
        <p:txBody>
          <a:bodyPr anchor="ctr">
            <a:normAutofit/>
          </a:bodyPr>
          <a:lstStyle/>
          <a:p>
            <a:r>
              <a:rPr lang="tr-TR" sz="3700" dirty="0"/>
              <a:t>ATIK ENERJİYİ NEREDE KULLANACAĞIZ</a:t>
            </a:r>
          </a:p>
        </p:txBody>
      </p:sp>
      <p:pic>
        <p:nvPicPr>
          <p:cNvPr id="3" name="Resim 2">
            <a:extLst>
              <a:ext uri="{FF2B5EF4-FFF2-40B4-BE49-F238E27FC236}">
                <a16:creationId xmlns:a16="http://schemas.microsoft.com/office/drawing/2014/main" id="{D908A259-F838-FD73-BEAA-746D548B1846}"/>
              </a:ext>
            </a:extLst>
          </p:cNvPr>
          <p:cNvPicPr>
            <a:picLocks noChangeAspect="1"/>
          </p:cNvPicPr>
          <p:nvPr/>
        </p:nvPicPr>
        <p:blipFill>
          <a:blip r:embed="rId2"/>
          <a:stretch>
            <a:fillRect/>
          </a:stretch>
        </p:blipFill>
        <p:spPr>
          <a:xfrm>
            <a:off x="10194272" y="44652"/>
            <a:ext cx="1997708" cy="212523"/>
          </a:xfrm>
          <a:prstGeom prst="rect">
            <a:avLst/>
          </a:prstGeom>
        </p:spPr>
      </p:pic>
      <p:pic>
        <p:nvPicPr>
          <p:cNvPr id="6" name="Picture 8">
            <a:extLst>
              <a:ext uri="{FF2B5EF4-FFF2-40B4-BE49-F238E27FC236}">
                <a16:creationId xmlns:a16="http://schemas.microsoft.com/office/drawing/2014/main" id="{8A7FF88A-A265-CDA4-EC33-2947872EB27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15989" y="6093937"/>
            <a:ext cx="1375991" cy="7899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Resim 3">
            <a:extLst>
              <a:ext uri="{FF2B5EF4-FFF2-40B4-BE49-F238E27FC236}">
                <a16:creationId xmlns:a16="http://schemas.microsoft.com/office/drawing/2014/main" id="{475345F8-E818-F924-A883-8F8779C7EF33}"/>
              </a:ext>
            </a:extLst>
          </p:cNvPr>
          <p:cNvPicPr>
            <a:picLocks noChangeAspect="1"/>
          </p:cNvPicPr>
          <p:nvPr/>
        </p:nvPicPr>
        <p:blipFill rotWithShape="1">
          <a:blip r:embed="rId4"/>
          <a:srcRect t="7787"/>
          <a:stretch/>
        </p:blipFill>
        <p:spPr>
          <a:xfrm>
            <a:off x="0" y="2177213"/>
            <a:ext cx="5720316" cy="3217679"/>
          </a:xfrm>
          <a:prstGeom prst="rect">
            <a:avLst/>
          </a:prstGeom>
        </p:spPr>
      </p:pic>
      <p:pic>
        <p:nvPicPr>
          <p:cNvPr id="5" name="Resim 4">
            <a:extLst>
              <a:ext uri="{FF2B5EF4-FFF2-40B4-BE49-F238E27FC236}">
                <a16:creationId xmlns:a16="http://schemas.microsoft.com/office/drawing/2014/main" id="{EDDA2290-9EC1-7278-AD86-A9AC5874E5D7}"/>
              </a:ext>
            </a:extLst>
          </p:cNvPr>
          <p:cNvPicPr>
            <a:picLocks noChangeAspect="1"/>
          </p:cNvPicPr>
          <p:nvPr/>
        </p:nvPicPr>
        <p:blipFill>
          <a:blip r:embed="rId5"/>
          <a:stretch>
            <a:fillRect/>
          </a:stretch>
        </p:blipFill>
        <p:spPr>
          <a:xfrm>
            <a:off x="6397257" y="1544191"/>
            <a:ext cx="4851107" cy="3683380"/>
          </a:xfrm>
          <a:prstGeom prst="rect">
            <a:avLst/>
          </a:prstGeom>
        </p:spPr>
      </p:pic>
      <p:sp>
        <p:nvSpPr>
          <p:cNvPr id="8" name="Metin kutusu 7">
            <a:extLst>
              <a:ext uri="{FF2B5EF4-FFF2-40B4-BE49-F238E27FC236}">
                <a16:creationId xmlns:a16="http://schemas.microsoft.com/office/drawing/2014/main" id="{FCB95F04-F685-0A9C-FCA2-E3EF757B8377}"/>
              </a:ext>
            </a:extLst>
          </p:cNvPr>
          <p:cNvSpPr txBox="1"/>
          <p:nvPr/>
        </p:nvSpPr>
        <p:spPr>
          <a:xfrm>
            <a:off x="983673" y="5469159"/>
            <a:ext cx="3519054" cy="923330"/>
          </a:xfrm>
          <a:prstGeom prst="rect">
            <a:avLst/>
          </a:prstGeom>
          <a:noFill/>
        </p:spPr>
        <p:txBody>
          <a:bodyPr wrap="square" rtlCol="0">
            <a:spAutoFit/>
          </a:bodyPr>
          <a:lstStyle/>
          <a:p>
            <a:pPr algn="ctr"/>
            <a:r>
              <a:rPr lang="tr-TR" dirty="0" err="1"/>
              <a:t>Ekonomizer</a:t>
            </a:r>
            <a:r>
              <a:rPr lang="tr-TR" dirty="0"/>
              <a:t> ile </a:t>
            </a:r>
            <a:r>
              <a:rPr lang="tr-TR" dirty="0" err="1"/>
              <a:t>Make-Up</a:t>
            </a:r>
            <a:r>
              <a:rPr lang="tr-TR" dirty="0"/>
              <a:t> Suyu - Reküperatör ile Yakma Havası Isıtma</a:t>
            </a:r>
          </a:p>
        </p:txBody>
      </p:sp>
      <p:sp>
        <p:nvSpPr>
          <p:cNvPr id="10" name="Metin kutusu 9">
            <a:extLst>
              <a:ext uri="{FF2B5EF4-FFF2-40B4-BE49-F238E27FC236}">
                <a16:creationId xmlns:a16="http://schemas.microsoft.com/office/drawing/2014/main" id="{133AC900-E224-1A27-3EFC-CDB715D4841C}"/>
              </a:ext>
            </a:extLst>
          </p:cNvPr>
          <p:cNvSpPr txBox="1"/>
          <p:nvPr/>
        </p:nvSpPr>
        <p:spPr>
          <a:xfrm>
            <a:off x="7014833" y="5469159"/>
            <a:ext cx="3519054" cy="646331"/>
          </a:xfrm>
          <a:prstGeom prst="rect">
            <a:avLst/>
          </a:prstGeom>
          <a:noFill/>
        </p:spPr>
        <p:txBody>
          <a:bodyPr wrap="square" rtlCol="0">
            <a:spAutoFit/>
          </a:bodyPr>
          <a:lstStyle/>
          <a:p>
            <a:pPr algn="ctr"/>
            <a:r>
              <a:rPr lang="tr-TR" dirty="0"/>
              <a:t> Reküperatör ile Yakma Havası Isıtma</a:t>
            </a:r>
          </a:p>
        </p:txBody>
      </p:sp>
    </p:spTree>
    <p:extLst>
      <p:ext uri="{BB962C8B-B14F-4D97-AF65-F5344CB8AC3E}">
        <p14:creationId xmlns:p14="http://schemas.microsoft.com/office/powerpoint/2010/main" val="9330687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1672E2B-EF55-B81B-8306-6DD646CF145B}"/>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AA985C90-8AC3-4CDF-7968-C5CE0CF9E9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DFB10DCE-08DF-E175-BF00-BEDB57FAC095}"/>
              </a:ext>
            </a:extLst>
          </p:cNvPr>
          <p:cNvSpPr>
            <a:spLocks noGrp="1"/>
          </p:cNvSpPr>
          <p:nvPr>
            <p:ph type="title"/>
          </p:nvPr>
        </p:nvSpPr>
        <p:spPr>
          <a:xfrm>
            <a:off x="612648" y="548638"/>
            <a:ext cx="9921239" cy="704090"/>
          </a:xfrm>
        </p:spPr>
        <p:txBody>
          <a:bodyPr anchor="ctr">
            <a:normAutofit/>
          </a:bodyPr>
          <a:lstStyle/>
          <a:p>
            <a:r>
              <a:rPr lang="tr-TR" sz="3700" dirty="0"/>
              <a:t>ATIK ENERJİYİ NEREDE KULLANACAĞIZ</a:t>
            </a:r>
          </a:p>
        </p:txBody>
      </p:sp>
      <p:pic>
        <p:nvPicPr>
          <p:cNvPr id="3" name="Resim 2">
            <a:extLst>
              <a:ext uri="{FF2B5EF4-FFF2-40B4-BE49-F238E27FC236}">
                <a16:creationId xmlns:a16="http://schemas.microsoft.com/office/drawing/2014/main" id="{267BEA59-E408-AFE3-6699-81242D2CDE8F}"/>
              </a:ext>
            </a:extLst>
          </p:cNvPr>
          <p:cNvPicPr>
            <a:picLocks noChangeAspect="1"/>
          </p:cNvPicPr>
          <p:nvPr/>
        </p:nvPicPr>
        <p:blipFill>
          <a:blip r:embed="rId2"/>
          <a:stretch>
            <a:fillRect/>
          </a:stretch>
        </p:blipFill>
        <p:spPr>
          <a:xfrm>
            <a:off x="10194272" y="44652"/>
            <a:ext cx="1997708" cy="212523"/>
          </a:xfrm>
          <a:prstGeom prst="rect">
            <a:avLst/>
          </a:prstGeom>
        </p:spPr>
      </p:pic>
      <p:pic>
        <p:nvPicPr>
          <p:cNvPr id="6" name="Picture 8">
            <a:extLst>
              <a:ext uri="{FF2B5EF4-FFF2-40B4-BE49-F238E27FC236}">
                <a16:creationId xmlns:a16="http://schemas.microsoft.com/office/drawing/2014/main" id="{D9215EDA-5F0E-BDA4-DA07-4A5BFEFB58F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15989" y="6093937"/>
            <a:ext cx="1375991" cy="7899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2B6D37C8-07C7-4761-99E3-A2972BF6D108" descr="IMG_0810.JPG">
            <a:extLst>
              <a:ext uri="{FF2B5EF4-FFF2-40B4-BE49-F238E27FC236}">
                <a16:creationId xmlns:a16="http://schemas.microsoft.com/office/drawing/2014/main" id="{2CFECE96-0D81-E537-59BC-F228D1C75014}"/>
              </a:ext>
            </a:extLst>
          </p:cNvPr>
          <p:cNvPicPr>
            <a:picLocks noGrp="1" noChangeAspect="1" noChangeArrowheads="1"/>
          </p:cNvPicPr>
          <p:nvPr>
            <p:ph idx="1"/>
          </p:nvPr>
        </p:nvPicPr>
        <p:blipFill rotWithShape="1">
          <a:blip r:embed="rId4" cstate="email">
            <a:extLst>
              <a:ext uri="{28A0092B-C50C-407E-A947-70E740481C1C}">
                <a14:useLocalDpi xmlns:a14="http://schemas.microsoft.com/office/drawing/2010/main"/>
              </a:ext>
            </a:extLst>
          </a:blip>
          <a:srcRect/>
          <a:stretch>
            <a:fillRect/>
          </a:stretch>
        </p:blipFill>
        <p:spPr bwMode="auto">
          <a:xfrm>
            <a:off x="1131238" y="1655580"/>
            <a:ext cx="3235219" cy="377239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descr="Goodyear Lastik - Adapazarı Fabrikası Atık Isıdan Soğutma Projesi">
            <a:extLst>
              <a:ext uri="{FF2B5EF4-FFF2-40B4-BE49-F238E27FC236}">
                <a16:creationId xmlns:a16="http://schemas.microsoft.com/office/drawing/2014/main" id="{F19FB765-155D-DAB9-AFDC-32D9DEFE2FF8}"/>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860233" y="1632340"/>
            <a:ext cx="5772856" cy="3850495"/>
          </a:xfrm>
          <a:prstGeom prst="rect">
            <a:avLst/>
          </a:prstGeom>
          <a:noFill/>
          <a:extLst>
            <a:ext uri="{909E8E84-426E-40DD-AFC4-6F175D3DCCD1}">
              <a14:hiddenFill xmlns:a14="http://schemas.microsoft.com/office/drawing/2010/main">
                <a:solidFill>
                  <a:srgbClr val="FFFFFF"/>
                </a:solidFill>
              </a14:hiddenFill>
            </a:ext>
          </a:extLst>
        </p:spPr>
      </p:pic>
      <p:sp>
        <p:nvSpPr>
          <p:cNvPr id="8" name="Metin kutusu 7">
            <a:extLst>
              <a:ext uri="{FF2B5EF4-FFF2-40B4-BE49-F238E27FC236}">
                <a16:creationId xmlns:a16="http://schemas.microsoft.com/office/drawing/2014/main" id="{27046451-59B2-6D72-C444-59AB151808F6}"/>
              </a:ext>
            </a:extLst>
          </p:cNvPr>
          <p:cNvSpPr txBox="1"/>
          <p:nvPr/>
        </p:nvSpPr>
        <p:spPr>
          <a:xfrm>
            <a:off x="1260764" y="5773653"/>
            <a:ext cx="2466109" cy="646331"/>
          </a:xfrm>
          <a:prstGeom prst="rect">
            <a:avLst/>
          </a:prstGeom>
          <a:noFill/>
        </p:spPr>
        <p:txBody>
          <a:bodyPr wrap="square" rtlCol="0">
            <a:spAutoFit/>
          </a:bodyPr>
          <a:lstStyle/>
          <a:p>
            <a:pPr algn="ctr"/>
            <a:r>
              <a:rPr lang="tr-TR" dirty="0"/>
              <a:t>Reküperatör ile Yakma Havası Isıtma</a:t>
            </a:r>
          </a:p>
        </p:txBody>
      </p:sp>
      <p:sp>
        <p:nvSpPr>
          <p:cNvPr id="10" name="Metin kutusu 9">
            <a:extLst>
              <a:ext uri="{FF2B5EF4-FFF2-40B4-BE49-F238E27FC236}">
                <a16:creationId xmlns:a16="http://schemas.microsoft.com/office/drawing/2014/main" id="{FA1A0BA1-3AD1-141F-87B6-F6521E22E46D}"/>
              </a:ext>
            </a:extLst>
          </p:cNvPr>
          <p:cNvSpPr txBox="1"/>
          <p:nvPr/>
        </p:nvSpPr>
        <p:spPr>
          <a:xfrm>
            <a:off x="6091289" y="5735782"/>
            <a:ext cx="3736295" cy="646331"/>
          </a:xfrm>
          <a:prstGeom prst="rect">
            <a:avLst/>
          </a:prstGeom>
          <a:noFill/>
        </p:spPr>
        <p:txBody>
          <a:bodyPr wrap="square" rtlCol="0">
            <a:spAutoFit/>
          </a:bodyPr>
          <a:lstStyle/>
          <a:p>
            <a:pPr algn="ctr"/>
            <a:r>
              <a:rPr lang="tr-TR" dirty="0" err="1"/>
              <a:t>Absorpsiyonlu</a:t>
            </a:r>
            <a:r>
              <a:rPr lang="tr-TR" dirty="0"/>
              <a:t> Soğutma Grubu ile Proses Soğutma</a:t>
            </a:r>
          </a:p>
        </p:txBody>
      </p:sp>
    </p:spTree>
    <p:extLst>
      <p:ext uri="{BB962C8B-B14F-4D97-AF65-F5344CB8AC3E}">
        <p14:creationId xmlns:p14="http://schemas.microsoft.com/office/powerpoint/2010/main" val="24439680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0F243C5-863A-2512-4DB1-1766A1746E81}"/>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2854AE25-2908-EBDA-5508-6FD0428912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CE157861-CFAC-3C57-5CED-F2D050EB4ED5}"/>
              </a:ext>
            </a:extLst>
          </p:cNvPr>
          <p:cNvSpPr>
            <a:spLocks noGrp="1"/>
          </p:cNvSpPr>
          <p:nvPr>
            <p:ph type="title"/>
          </p:nvPr>
        </p:nvSpPr>
        <p:spPr>
          <a:xfrm>
            <a:off x="612648" y="548638"/>
            <a:ext cx="9921239" cy="704090"/>
          </a:xfrm>
        </p:spPr>
        <p:txBody>
          <a:bodyPr anchor="ctr">
            <a:normAutofit/>
          </a:bodyPr>
          <a:lstStyle/>
          <a:p>
            <a:r>
              <a:rPr lang="tr-TR" sz="3700" dirty="0"/>
              <a:t>ATIK ENERJİYİ NEREDE KULLANACAĞIZ</a:t>
            </a:r>
          </a:p>
        </p:txBody>
      </p:sp>
      <p:pic>
        <p:nvPicPr>
          <p:cNvPr id="3" name="Resim 2">
            <a:extLst>
              <a:ext uri="{FF2B5EF4-FFF2-40B4-BE49-F238E27FC236}">
                <a16:creationId xmlns:a16="http://schemas.microsoft.com/office/drawing/2014/main" id="{854CAB98-989F-C5FA-BA80-2A1A1B73CC0E}"/>
              </a:ext>
            </a:extLst>
          </p:cNvPr>
          <p:cNvPicPr>
            <a:picLocks noChangeAspect="1"/>
          </p:cNvPicPr>
          <p:nvPr/>
        </p:nvPicPr>
        <p:blipFill>
          <a:blip r:embed="rId2"/>
          <a:stretch>
            <a:fillRect/>
          </a:stretch>
        </p:blipFill>
        <p:spPr>
          <a:xfrm>
            <a:off x="10194272" y="44652"/>
            <a:ext cx="1997708" cy="212523"/>
          </a:xfrm>
          <a:prstGeom prst="rect">
            <a:avLst/>
          </a:prstGeom>
        </p:spPr>
      </p:pic>
      <p:pic>
        <p:nvPicPr>
          <p:cNvPr id="6" name="Picture 8">
            <a:extLst>
              <a:ext uri="{FF2B5EF4-FFF2-40B4-BE49-F238E27FC236}">
                <a16:creationId xmlns:a16="http://schemas.microsoft.com/office/drawing/2014/main" id="{19FEA8B1-C11A-F1B7-9F20-FA1E2B30557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15989" y="6093937"/>
            <a:ext cx="1375991" cy="7899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descr="Atık Isı Geri Kazanım Teknolojisi - Akterm Enerji">
            <a:extLst>
              <a:ext uri="{FF2B5EF4-FFF2-40B4-BE49-F238E27FC236}">
                <a16:creationId xmlns:a16="http://schemas.microsoft.com/office/drawing/2014/main" id="{DEF5BFD7-90E0-F60A-D7CC-A0BEF65719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878908"/>
            <a:ext cx="5093228" cy="3994019"/>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4" descr="Organik Rankine Çevrimi (ORC) | ERCET - Enerji Geri Dönüşüm ve Endüstriyel  Çözümler">
            <a:extLst>
              <a:ext uri="{FF2B5EF4-FFF2-40B4-BE49-F238E27FC236}">
                <a16:creationId xmlns:a16="http://schemas.microsoft.com/office/drawing/2014/main" id="{FC6CDB96-B45F-765F-3DCE-15C913FFCFCE}"/>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10" name="Resim 9">
            <a:extLst>
              <a:ext uri="{FF2B5EF4-FFF2-40B4-BE49-F238E27FC236}">
                <a16:creationId xmlns:a16="http://schemas.microsoft.com/office/drawing/2014/main" id="{8E4A74A4-ABCC-B13C-75E5-4352B91265AF}"/>
              </a:ext>
            </a:extLst>
          </p:cNvPr>
          <p:cNvPicPr>
            <a:picLocks noChangeAspect="1"/>
          </p:cNvPicPr>
          <p:nvPr/>
        </p:nvPicPr>
        <p:blipFill>
          <a:blip r:embed="rId5"/>
          <a:stretch>
            <a:fillRect/>
          </a:stretch>
        </p:blipFill>
        <p:spPr>
          <a:xfrm>
            <a:off x="5764502" y="2066133"/>
            <a:ext cx="4568456" cy="3869202"/>
          </a:xfrm>
          <a:prstGeom prst="rect">
            <a:avLst/>
          </a:prstGeom>
        </p:spPr>
      </p:pic>
      <p:sp>
        <p:nvSpPr>
          <p:cNvPr id="11" name="Metin kutusu 10">
            <a:extLst>
              <a:ext uri="{FF2B5EF4-FFF2-40B4-BE49-F238E27FC236}">
                <a16:creationId xmlns:a16="http://schemas.microsoft.com/office/drawing/2014/main" id="{5B557BF2-4852-EE63-AECA-01C448B92457}"/>
              </a:ext>
            </a:extLst>
          </p:cNvPr>
          <p:cNvSpPr txBox="1"/>
          <p:nvPr/>
        </p:nvSpPr>
        <p:spPr>
          <a:xfrm>
            <a:off x="3759305" y="6102409"/>
            <a:ext cx="2992581" cy="646331"/>
          </a:xfrm>
          <a:prstGeom prst="rect">
            <a:avLst/>
          </a:prstGeom>
          <a:noFill/>
        </p:spPr>
        <p:txBody>
          <a:bodyPr wrap="square" rtlCol="0">
            <a:spAutoFit/>
          </a:bodyPr>
          <a:lstStyle/>
          <a:p>
            <a:pPr algn="ctr"/>
            <a:r>
              <a:rPr lang="tr-TR" dirty="0"/>
              <a:t>Organik </a:t>
            </a:r>
            <a:r>
              <a:rPr lang="tr-TR" dirty="0" err="1"/>
              <a:t>Rankine</a:t>
            </a:r>
            <a:r>
              <a:rPr lang="tr-TR" dirty="0"/>
              <a:t> Çevrimi (ORC) ile Elektrik Üretimi</a:t>
            </a:r>
          </a:p>
        </p:txBody>
      </p:sp>
    </p:spTree>
    <p:extLst>
      <p:ext uri="{BB962C8B-B14F-4D97-AF65-F5344CB8AC3E}">
        <p14:creationId xmlns:p14="http://schemas.microsoft.com/office/powerpoint/2010/main" val="23149832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EBCA3DE-A7CE-6D55-76DB-13D515D1F33D}"/>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33A28F85-6136-AB0A-F39B-3206AB5CDE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F3B8056D-9D99-1B5C-3C73-C4D26ACDE920}"/>
              </a:ext>
            </a:extLst>
          </p:cNvPr>
          <p:cNvSpPr>
            <a:spLocks noGrp="1"/>
          </p:cNvSpPr>
          <p:nvPr>
            <p:ph type="title"/>
          </p:nvPr>
        </p:nvSpPr>
        <p:spPr>
          <a:xfrm>
            <a:off x="612648" y="548638"/>
            <a:ext cx="9921239" cy="704090"/>
          </a:xfrm>
        </p:spPr>
        <p:txBody>
          <a:bodyPr anchor="ctr">
            <a:normAutofit/>
          </a:bodyPr>
          <a:lstStyle/>
          <a:p>
            <a:r>
              <a:rPr lang="tr-TR" sz="3700" dirty="0"/>
              <a:t>ATIK ENERJİYİ NEREDE KULLANACAĞIZ</a:t>
            </a:r>
          </a:p>
        </p:txBody>
      </p:sp>
      <p:pic>
        <p:nvPicPr>
          <p:cNvPr id="3" name="Resim 2">
            <a:extLst>
              <a:ext uri="{FF2B5EF4-FFF2-40B4-BE49-F238E27FC236}">
                <a16:creationId xmlns:a16="http://schemas.microsoft.com/office/drawing/2014/main" id="{9F261F51-EB98-B199-11D4-41C38EC17991}"/>
              </a:ext>
            </a:extLst>
          </p:cNvPr>
          <p:cNvPicPr>
            <a:picLocks noChangeAspect="1"/>
          </p:cNvPicPr>
          <p:nvPr/>
        </p:nvPicPr>
        <p:blipFill>
          <a:blip r:embed="rId2"/>
          <a:stretch>
            <a:fillRect/>
          </a:stretch>
        </p:blipFill>
        <p:spPr>
          <a:xfrm>
            <a:off x="10194272" y="44652"/>
            <a:ext cx="1997708" cy="212523"/>
          </a:xfrm>
          <a:prstGeom prst="rect">
            <a:avLst/>
          </a:prstGeom>
        </p:spPr>
      </p:pic>
      <p:pic>
        <p:nvPicPr>
          <p:cNvPr id="6" name="Picture 8">
            <a:extLst>
              <a:ext uri="{FF2B5EF4-FFF2-40B4-BE49-F238E27FC236}">
                <a16:creationId xmlns:a16="http://schemas.microsoft.com/office/drawing/2014/main" id="{4E95D663-F1A9-FB32-6405-0CD1117229B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15989" y="6093937"/>
            <a:ext cx="1375991" cy="7899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AutoShape 4" descr="Organik Rankine Çevrimi (ORC) | ERCET - Enerji Geri Dönüşüm ve Endüstriyel  Çözümler">
            <a:extLst>
              <a:ext uri="{FF2B5EF4-FFF2-40B4-BE49-F238E27FC236}">
                <a16:creationId xmlns:a16="http://schemas.microsoft.com/office/drawing/2014/main" id="{DD05EF3E-AEA5-D90C-C4A0-26086B46B80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7" name="Resim 6">
            <a:extLst>
              <a:ext uri="{FF2B5EF4-FFF2-40B4-BE49-F238E27FC236}">
                <a16:creationId xmlns:a16="http://schemas.microsoft.com/office/drawing/2014/main" id="{013E36F0-EE4A-FA4A-4609-934399CAA1FB}"/>
              </a:ext>
            </a:extLst>
          </p:cNvPr>
          <p:cNvPicPr>
            <a:picLocks noChangeAspect="1"/>
          </p:cNvPicPr>
          <p:nvPr/>
        </p:nvPicPr>
        <p:blipFill>
          <a:blip r:embed="rId4"/>
          <a:stretch>
            <a:fillRect/>
          </a:stretch>
        </p:blipFill>
        <p:spPr>
          <a:xfrm>
            <a:off x="7312803" y="1416757"/>
            <a:ext cx="4191181" cy="3160195"/>
          </a:xfrm>
          <a:prstGeom prst="rect">
            <a:avLst/>
          </a:prstGeom>
        </p:spPr>
      </p:pic>
      <p:pic>
        <p:nvPicPr>
          <p:cNvPr id="13" name="Resim 12">
            <a:extLst>
              <a:ext uri="{FF2B5EF4-FFF2-40B4-BE49-F238E27FC236}">
                <a16:creationId xmlns:a16="http://schemas.microsoft.com/office/drawing/2014/main" id="{1876926D-01E0-93FF-B360-7F5314701A04}"/>
              </a:ext>
            </a:extLst>
          </p:cNvPr>
          <p:cNvPicPr>
            <a:picLocks noChangeAspect="1"/>
          </p:cNvPicPr>
          <p:nvPr/>
        </p:nvPicPr>
        <p:blipFill>
          <a:blip r:embed="rId5"/>
          <a:stretch>
            <a:fillRect/>
          </a:stretch>
        </p:blipFill>
        <p:spPr>
          <a:xfrm>
            <a:off x="5497624" y="3887234"/>
            <a:ext cx="6694376" cy="2983725"/>
          </a:xfrm>
          <a:prstGeom prst="rect">
            <a:avLst/>
          </a:prstGeom>
        </p:spPr>
      </p:pic>
      <p:pic>
        <p:nvPicPr>
          <p:cNvPr id="15" name="Resim 14">
            <a:extLst>
              <a:ext uri="{FF2B5EF4-FFF2-40B4-BE49-F238E27FC236}">
                <a16:creationId xmlns:a16="http://schemas.microsoft.com/office/drawing/2014/main" id="{B6FDE4C7-3BA4-75B8-BC0C-D266F00F0530}"/>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53543" y="1801366"/>
            <a:ext cx="3208576" cy="3653028"/>
          </a:xfrm>
          <a:prstGeom prst="rect">
            <a:avLst/>
          </a:prstGeom>
        </p:spPr>
      </p:pic>
      <p:sp>
        <p:nvSpPr>
          <p:cNvPr id="8" name="Metin kutusu 7">
            <a:extLst>
              <a:ext uri="{FF2B5EF4-FFF2-40B4-BE49-F238E27FC236}">
                <a16:creationId xmlns:a16="http://schemas.microsoft.com/office/drawing/2014/main" id="{13DF3DC8-5CD6-F7CF-1C94-64975A5554FF}"/>
              </a:ext>
            </a:extLst>
          </p:cNvPr>
          <p:cNvSpPr txBox="1"/>
          <p:nvPr/>
        </p:nvSpPr>
        <p:spPr>
          <a:xfrm>
            <a:off x="1078889" y="5663031"/>
            <a:ext cx="2626614" cy="646331"/>
          </a:xfrm>
          <a:prstGeom prst="rect">
            <a:avLst/>
          </a:prstGeom>
          <a:noFill/>
        </p:spPr>
        <p:txBody>
          <a:bodyPr wrap="square" rtlCol="0">
            <a:spAutoFit/>
          </a:bodyPr>
          <a:lstStyle/>
          <a:p>
            <a:pPr algn="ctr"/>
            <a:r>
              <a:rPr lang="tr-TR" b="1" dirty="0"/>
              <a:t>Doğru Fizibilite, Doğru Karar</a:t>
            </a:r>
          </a:p>
        </p:txBody>
      </p:sp>
    </p:spTree>
    <p:extLst>
      <p:ext uri="{BB962C8B-B14F-4D97-AF65-F5344CB8AC3E}">
        <p14:creationId xmlns:p14="http://schemas.microsoft.com/office/powerpoint/2010/main" val="6100351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F521DB7-81B4-6211-A157-53AAABD088A5}"/>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65FD4974-0A57-1F78-1D0D-D35A58FE80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A220244A-6926-5459-17EB-66C2559FEF7C}"/>
              </a:ext>
            </a:extLst>
          </p:cNvPr>
          <p:cNvSpPr>
            <a:spLocks noGrp="1"/>
          </p:cNvSpPr>
          <p:nvPr>
            <p:ph type="title"/>
          </p:nvPr>
        </p:nvSpPr>
        <p:spPr>
          <a:xfrm>
            <a:off x="273033" y="433937"/>
            <a:ext cx="9921239" cy="704090"/>
          </a:xfrm>
        </p:spPr>
        <p:txBody>
          <a:bodyPr anchor="ctr">
            <a:normAutofit fontScale="90000"/>
          </a:bodyPr>
          <a:lstStyle/>
          <a:p>
            <a:r>
              <a:rPr lang="tr-TR" dirty="0"/>
              <a:t>EKONOMİZER/REKÜPERATÖR YERLEŞİM&amp;TASARIM</a:t>
            </a:r>
          </a:p>
        </p:txBody>
      </p:sp>
      <p:pic>
        <p:nvPicPr>
          <p:cNvPr id="3" name="Resim 2">
            <a:extLst>
              <a:ext uri="{FF2B5EF4-FFF2-40B4-BE49-F238E27FC236}">
                <a16:creationId xmlns:a16="http://schemas.microsoft.com/office/drawing/2014/main" id="{985AEF74-DF0B-5C87-638A-D47A35846441}"/>
              </a:ext>
            </a:extLst>
          </p:cNvPr>
          <p:cNvPicPr>
            <a:picLocks noChangeAspect="1"/>
          </p:cNvPicPr>
          <p:nvPr/>
        </p:nvPicPr>
        <p:blipFill>
          <a:blip r:embed="rId2"/>
          <a:stretch>
            <a:fillRect/>
          </a:stretch>
        </p:blipFill>
        <p:spPr>
          <a:xfrm>
            <a:off x="10194272" y="44652"/>
            <a:ext cx="1997708" cy="212523"/>
          </a:xfrm>
          <a:prstGeom prst="rect">
            <a:avLst/>
          </a:prstGeom>
        </p:spPr>
      </p:pic>
      <p:pic>
        <p:nvPicPr>
          <p:cNvPr id="6" name="Picture 8">
            <a:extLst>
              <a:ext uri="{FF2B5EF4-FFF2-40B4-BE49-F238E27FC236}">
                <a16:creationId xmlns:a16="http://schemas.microsoft.com/office/drawing/2014/main" id="{44E9433A-5E59-7253-DA67-6285033C5EF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15989" y="6093937"/>
            <a:ext cx="1375991" cy="7899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Metin kutusu 12">
            <a:extLst>
              <a:ext uri="{FF2B5EF4-FFF2-40B4-BE49-F238E27FC236}">
                <a16:creationId xmlns:a16="http://schemas.microsoft.com/office/drawing/2014/main" id="{1FAAA1C7-64B2-F0A4-9EC9-F3346C26290A}"/>
              </a:ext>
            </a:extLst>
          </p:cNvPr>
          <p:cNvSpPr txBox="1"/>
          <p:nvPr/>
        </p:nvSpPr>
        <p:spPr>
          <a:xfrm>
            <a:off x="142174" y="1883662"/>
            <a:ext cx="6121466" cy="646331"/>
          </a:xfrm>
          <a:prstGeom prst="rect">
            <a:avLst/>
          </a:prstGeom>
          <a:noFill/>
        </p:spPr>
        <p:txBody>
          <a:bodyPr wrap="square" rtlCol="0">
            <a:spAutoFit/>
          </a:bodyPr>
          <a:lstStyle/>
          <a:p>
            <a:pPr algn="just"/>
            <a:endParaRPr lang="tr-TR" dirty="0"/>
          </a:p>
          <a:p>
            <a:pPr algn="just"/>
            <a:endParaRPr lang="tr-TR" dirty="0"/>
          </a:p>
        </p:txBody>
      </p:sp>
      <p:pic>
        <p:nvPicPr>
          <p:cNvPr id="5" name="Resim 4">
            <a:extLst>
              <a:ext uri="{FF2B5EF4-FFF2-40B4-BE49-F238E27FC236}">
                <a16:creationId xmlns:a16="http://schemas.microsoft.com/office/drawing/2014/main" id="{8D8D458D-DE64-9D24-6609-769632ACBD0C}"/>
              </a:ext>
            </a:extLst>
          </p:cNvPr>
          <p:cNvPicPr>
            <a:picLocks noChangeAspect="1"/>
          </p:cNvPicPr>
          <p:nvPr/>
        </p:nvPicPr>
        <p:blipFill>
          <a:blip r:embed="rId4"/>
          <a:stretch>
            <a:fillRect/>
          </a:stretch>
        </p:blipFill>
        <p:spPr>
          <a:xfrm>
            <a:off x="6976892" y="785982"/>
            <a:ext cx="5215108" cy="4810804"/>
          </a:xfrm>
          <a:prstGeom prst="rect">
            <a:avLst/>
          </a:prstGeom>
        </p:spPr>
      </p:pic>
      <p:pic>
        <p:nvPicPr>
          <p:cNvPr id="15" name="Resim 14" descr="grafik, logo, grafik tasarım, yazı tipi içeren bir resim&#10;&#10;Yapay zeka tarafından oluşturulmuş içerik yanlış olabilir.">
            <a:extLst>
              <a:ext uri="{FF2B5EF4-FFF2-40B4-BE49-F238E27FC236}">
                <a16:creationId xmlns:a16="http://schemas.microsoft.com/office/drawing/2014/main" id="{54590496-D957-A8F9-BB04-D5ACE3EDB380}"/>
              </a:ext>
            </a:extLst>
          </p:cNvPr>
          <p:cNvPicPr>
            <a:picLocks noChangeAspect="1"/>
          </p:cNvPicPr>
          <p:nvPr/>
        </p:nvPicPr>
        <p:blipFill>
          <a:blip r:embed="rId5">
            <a:alphaModFix amt="20000"/>
            <a:extLst>
              <a:ext uri="{28A0092B-C50C-407E-A947-70E740481C1C}">
                <a14:useLocalDpi xmlns:a14="http://schemas.microsoft.com/office/drawing/2010/main" val="0"/>
              </a:ext>
            </a:extLst>
          </a:blip>
          <a:stretch>
            <a:fillRect/>
          </a:stretch>
        </p:blipFill>
        <p:spPr>
          <a:xfrm>
            <a:off x="2905769" y="1371600"/>
            <a:ext cx="5675323" cy="3533775"/>
          </a:xfrm>
          <a:prstGeom prst="rect">
            <a:avLst/>
          </a:prstGeom>
        </p:spPr>
      </p:pic>
      <p:sp>
        <p:nvSpPr>
          <p:cNvPr id="8" name="Metin kutusu 7">
            <a:extLst>
              <a:ext uri="{FF2B5EF4-FFF2-40B4-BE49-F238E27FC236}">
                <a16:creationId xmlns:a16="http://schemas.microsoft.com/office/drawing/2014/main" id="{F8C2DABC-EC2A-466B-C39E-408995A9D035}"/>
              </a:ext>
            </a:extLst>
          </p:cNvPr>
          <p:cNvSpPr txBox="1"/>
          <p:nvPr/>
        </p:nvSpPr>
        <p:spPr>
          <a:xfrm>
            <a:off x="142174" y="3275628"/>
            <a:ext cx="6395786" cy="1200329"/>
          </a:xfrm>
          <a:prstGeom prst="rect">
            <a:avLst/>
          </a:prstGeom>
          <a:noFill/>
        </p:spPr>
        <p:txBody>
          <a:bodyPr wrap="square" rtlCol="0">
            <a:spAutoFit/>
          </a:bodyPr>
          <a:lstStyle/>
          <a:p>
            <a:pPr algn="just"/>
            <a:r>
              <a:rPr lang="tr-TR" dirty="0"/>
              <a:t>Atık ısı sisteminin kurulacağı yerin tespiti, bu yerin ölçülerinin alınması, imal edilecek sistemin yerine nasıl getirileceğinin tespiti</a:t>
            </a:r>
          </a:p>
          <a:p>
            <a:pPr algn="just"/>
            <a:endParaRPr lang="tr-TR" dirty="0"/>
          </a:p>
        </p:txBody>
      </p:sp>
    </p:spTree>
    <p:extLst>
      <p:ext uri="{BB962C8B-B14F-4D97-AF65-F5344CB8AC3E}">
        <p14:creationId xmlns:p14="http://schemas.microsoft.com/office/powerpoint/2010/main" val="22037951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5F1AA9F-8140-9F41-D747-55084359B6F6}"/>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38473BF8-2080-4DD8-5074-F3B74F2260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4B1E1065-3D67-3B45-15F0-3BBBE45C7386}"/>
              </a:ext>
            </a:extLst>
          </p:cNvPr>
          <p:cNvSpPr>
            <a:spLocks noGrp="1"/>
          </p:cNvSpPr>
          <p:nvPr>
            <p:ph type="title"/>
          </p:nvPr>
        </p:nvSpPr>
        <p:spPr>
          <a:xfrm>
            <a:off x="273033" y="433937"/>
            <a:ext cx="9921239" cy="704090"/>
          </a:xfrm>
        </p:spPr>
        <p:txBody>
          <a:bodyPr anchor="ctr">
            <a:normAutofit fontScale="90000"/>
          </a:bodyPr>
          <a:lstStyle/>
          <a:p>
            <a:r>
              <a:rPr lang="tr-TR" dirty="0"/>
              <a:t>EKONOMİZER/REKÜPERATÖR YERLEŞİM&amp;TASARIM</a:t>
            </a:r>
          </a:p>
        </p:txBody>
      </p:sp>
      <p:pic>
        <p:nvPicPr>
          <p:cNvPr id="3" name="Resim 2">
            <a:extLst>
              <a:ext uri="{FF2B5EF4-FFF2-40B4-BE49-F238E27FC236}">
                <a16:creationId xmlns:a16="http://schemas.microsoft.com/office/drawing/2014/main" id="{4920A4FB-F1AF-481A-6FC8-19D39D9DA833}"/>
              </a:ext>
            </a:extLst>
          </p:cNvPr>
          <p:cNvPicPr>
            <a:picLocks noChangeAspect="1"/>
          </p:cNvPicPr>
          <p:nvPr/>
        </p:nvPicPr>
        <p:blipFill>
          <a:blip r:embed="rId2"/>
          <a:stretch>
            <a:fillRect/>
          </a:stretch>
        </p:blipFill>
        <p:spPr>
          <a:xfrm>
            <a:off x="10194272" y="44652"/>
            <a:ext cx="1997708" cy="212523"/>
          </a:xfrm>
          <a:prstGeom prst="rect">
            <a:avLst/>
          </a:prstGeom>
        </p:spPr>
      </p:pic>
      <p:pic>
        <p:nvPicPr>
          <p:cNvPr id="6" name="Picture 8">
            <a:extLst>
              <a:ext uri="{FF2B5EF4-FFF2-40B4-BE49-F238E27FC236}">
                <a16:creationId xmlns:a16="http://schemas.microsoft.com/office/drawing/2014/main" id="{194BFBC6-BBF9-293B-2C53-473637162D6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15989" y="6093937"/>
            <a:ext cx="1375991" cy="7899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Metin kutusu 12">
            <a:extLst>
              <a:ext uri="{FF2B5EF4-FFF2-40B4-BE49-F238E27FC236}">
                <a16:creationId xmlns:a16="http://schemas.microsoft.com/office/drawing/2014/main" id="{92C21C13-825D-4075-524E-89224698546F}"/>
              </a:ext>
            </a:extLst>
          </p:cNvPr>
          <p:cNvSpPr txBox="1"/>
          <p:nvPr/>
        </p:nvSpPr>
        <p:spPr>
          <a:xfrm>
            <a:off x="-260162" y="1754795"/>
            <a:ext cx="6121466" cy="646331"/>
          </a:xfrm>
          <a:prstGeom prst="rect">
            <a:avLst/>
          </a:prstGeom>
          <a:noFill/>
        </p:spPr>
        <p:txBody>
          <a:bodyPr wrap="square" rtlCol="0">
            <a:spAutoFit/>
          </a:bodyPr>
          <a:lstStyle/>
          <a:p>
            <a:pPr algn="just"/>
            <a:endParaRPr lang="tr-TR" dirty="0"/>
          </a:p>
          <a:p>
            <a:pPr algn="just"/>
            <a:endParaRPr lang="tr-TR" dirty="0"/>
          </a:p>
        </p:txBody>
      </p:sp>
      <p:sp>
        <p:nvSpPr>
          <p:cNvPr id="8" name="Metin kutusu 7">
            <a:extLst>
              <a:ext uri="{FF2B5EF4-FFF2-40B4-BE49-F238E27FC236}">
                <a16:creationId xmlns:a16="http://schemas.microsoft.com/office/drawing/2014/main" id="{32C000E9-1A2D-8715-FF06-4118E045ED2A}"/>
              </a:ext>
            </a:extLst>
          </p:cNvPr>
          <p:cNvSpPr txBox="1"/>
          <p:nvPr/>
        </p:nvSpPr>
        <p:spPr>
          <a:xfrm>
            <a:off x="153477" y="1786013"/>
            <a:ext cx="6395786" cy="923330"/>
          </a:xfrm>
          <a:prstGeom prst="rect">
            <a:avLst/>
          </a:prstGeom>
          <a:noFill/>
        </p:spPr>
        <p:txBody>
          <a:bodyPr wrap="square" rtlCol="0">
            <a:spAutoFit/>
          </a:bodyPr>
          <a:lstStyle/>
          <a:p>
            <a:pPr algn="just"/>
            <a:r>
              <a:rPr lang="tr-TR" dirty="0"/>
              <a:t>Sistemin kurulacağı zeminin (Çatı-Platform) statik taşıyıcılığı uygun olup olmadığı mutlaka kontrol edilmelidir.</a:t>
            </a:r>
          </a:p>
          <a:p>
            <a:pPr algn="just"/>
            <a:endParaRPr lang="tr-TR" dirty="0"/>
          </a:p>
        </p:txBody>
      </p:sp>
      <p:pic>
        <p:nvPicPr>
          <p:cNvPr id="11" name="Resim 10">
            <a:extLst>
              <a:ext uri="{FF2B5EF4-FFF2-40B4-BE49-F238E27FC236}">
                <a16:creationId xmlns:a16="http://schemas.microsoft.com/office/drawing/2014/main" id="{CC89C6B5-A5EF-7ECF-8DEF-5F6D481833E1}"/>
              </a:ext>
            </a:extLst>
          </p:cNvPr>
          <p:cNvPicPr>
            <a:picLocks noChangeAspect="1"/>
          </p:cNvPicPr>
          <p:nvPr/>
        </p:nvPicPr>
        <p:blipFill>
          <a:blip r:embed="rId4"/>
          <a:stretch>
            <a:fillRect/>
          </a:stretch>
        </p:blipFill>
        <p:spPr>
          <a:xfrm>
            <a:off x="694943" y="2793713"/>
            <a:ext cx="10597413" cy="4056822"/>
          </a:xfrm>
          <a:prstGeom prst="rect">
            <a:avLst/>
          </a:prstGeom>
        </p:spPr>
      </p:pic>
      <p:pic>
        <p:nvPicPr>
          <p:cNvPr id="15" name="Resim 14" descr="grafik, logo, grafik tasarım, yazı tipi içeren bir resim&#10;&#10;Yapay zeka tarafından oluşturulmuş içerik yanlış olabilir.">
            <a:extLst>
              <a:ext uri="{FF2B5EF4-FFF2-40B4-BE49-F238E27FC236}">
                <a16:creationId xmlns:a16="http://schemas.microsoft.com/office/drawing/2014/main" id="{49F86E14-F102-4816-D20C-C51D720C7527}"/>
              </a:ext>
            </a:extLst>
          </p:cNvPr>
          <p:cNvPicPr>
            <a:picLocks noChangeAspect="1"/>
          </p:cNvPicPr>
          <p:nvPr/>
        </p:nvPicPr>
        <p:blipFill>
          <a:blip r:embed="rId5">
            <a:alphaModFix amt="20000"/>
            <a:extLst>
              <a:ext uri="{28A0092B-C50C-407E-A947-70E740481C1C}">
                <a14:useLocalDpi xmlns:a14="http://schemas.microsoft.com/office/drawing/2010/main" val="0"/>
              </a:ext>
            </a:extLst>
          </a:blip>
          <a:stretch>
            <a:fillRect/>
          </a:stretch>
        </p:blipFill>
        <p:spPr>
          <a:xfrm>
            <a:off x="2395990" y="1288349"/>
            <a:ext cx="5675323" cy="3533775"/>
          </a:xfrm>
          <a:prstGeom prst="rect">
            <a:avLst/>
          </a:prstGeom>
        </p:spPr>
      </p:pic>
    </p:spTree>
    <p:extLst>
      <p:ext uri="{BB962C8B-B14F-4D97-AF65-F5344CB8AC3E}">
        <p14:creationId xmlns:p14="http://schemas.microsoft.com/office/powerpoint/2010/main" val="8534053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04C61F0-7B99-D86F-9826-FF0FF5004691}"/>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E5B8A17A-5157-E5FB-E414-EAC5A8FF1E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82937F7A-9543-4D0C-1B0D-2B9A2A45B38C}"/>
              </a:ext>
            </a:extLst>
          </p:cNvPr>
          <p:cNvSpPr>
            <a:spLocks noGrp="1"/>
          </p:cNvSpPr>
          <p:nvPr>
            <p:ph type="title"/>
          </p:nvPr>
        </p:nvSpPr>
        <p:spPr>
          <a:xfrm>
            <a:off x="273033" y="433937"/>
            <a:ext cx="9921239" cy="704090"/>
          </a:xfrm>
        </p:spPr>
        <p:txBody>
          <a:bodyPr anchor="ctr">
            <a:normAutofit fontScale="90000"/>
          </a:bodyPr>
          <a:lstStyle/>
          <a:p>
            <a:r>
              <a:rPr lang="tr-TR" dirty="0"/>
              <a:t>EKONOMİZER/REKÜPERATÖR YERLEŞİM&amp;TASARIM</a:t>
            </a:r>
          </a:p>
        </p:txBody>
      </p:sp>
      <p:pic>
        <p:nvPicPr>
          <p:cNvPr id="3" name="Resim 2">
            <a:extLst>
              <a:ext uri="{FF2B5EF4-FFF2-40B4-BE49-F238E27FC236}">
                <a16:creationId xmlns:a16="http://schemas.microsoft.com/office/drawing/2014/main" id="{F45461E4-AA09-1819-186E-453A8EA75816}"/>
              </a:ext>
            </a:extLst>
          </p:cNvPr>
          <p:cNvPicPr>
            <a:picLocks noChangeAspect="1"/>
          </p:cNvPicPr>
          <p:nvPr/>
        </p:nvPicPr>
        <p:blipFill>
          <a:blip r:embed="rId2"/>
          <a:stretch>
            <a:fillRect/>
          </a:stretch>
        </p:blipFill>
        <p:spPr>
          <a:xfrm>
            <a:off x="10194272" y="44652"/>
            <a:ext cx="1997708" cy="212523"/>
          </a:xfrm>
          <a:prstGeom prst="rect">
            <a:avLst/>
          </a:prstGeom>
        </p:spPr>
      </p:pic>
      <p:pic>
        <p:nvPicPr>
          <p:cNvPr id="6" name="Picture 8">
            <a:extLst>
              <a:ext uri="{FF2B5EF4-FFF2-40B4-BE49-F238E27FC236}">
                <a16:creationId xmlns:a16="http://schemas.microsoft.com/office/drawing/2014/main" id="{19822F5B-CBFA-0C78-7840-95100B5D6F2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15989" y="6093937"/>
            <a:ext cx="1375991" cy="7899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Resim 4">
            <a:extLst>
              <a:ext uri="{FF2B5EF4-FFF2-40B4-BE49-F238E27FC236}">
                <a16:creationId xmlns:a16="http://schemas.microsoft.com/office/drawing/2014/main" id="{F0AB0437-72A7-A953-0E49-5779868776F0}"/>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2341556" y="1286285"/>
            <a:ext cx="3287719" cy="5533239"/>
          </a:xfrm>
          <a:prstGeom prst="rect">
            <a:avLst/>
          </a:prstGeom>
        </p:spPr>
      </p:pic>
      <p:pic>
        <p:nvPicPr>
          <p:cNvPr id="14" name="Resim 13">
            <a:extLst>
              <a:ext uri="{FF2B5EF4-FFF2-40B4-BE49-F238E27FC236}">
                <a16:creationId xmlns:a16="http://schemas.microsoft.com/office/drawing/2014/main" id="{B69E4CA7-E723-7E5D-C6A8-7B530FAFD29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208170" y="1300092"/>
            <a:ext cx="4129218" cy="5505624"/>
          </a:xfrm>
          <a:prstGeom prst="rect">
            <a:avLst/>
          </a:prstGeom>
        </p:spPr>
      </p:pic>
      <p:pic>
        <p:nvPicPr>
          <p:cNvPr id="15" name="Resim 14" descr="grafik, logo, grafik tasarım, yazı tipi içeren bir resim&#10;&#10;Yapay zeka tarafından oluşturulmuş içerik yanlış olabilir.">
            <a:extLst>
              <a:ext uri="{FF2B5EF4-FFF2-40B4-BE49-F238E27FC236}">
                <a16:creationId xmlns:a16="http://schemas.microsoft.com/office/drawing/2014/main" id="{DB9E92FF-8E32-BBB4-4A1C-CC6647111B40}"/>
              </a:ext>
            </a:extLst>
          </p:cNvPr>
          <p:cNvPicPr>
            <a:picLocks noChangeAspect="1"/>
          </p:cNvPicPr>
          <p:nvPr/>
        </p:nvPicPr>
        <p:blipFill>
          <a:blip r:embed="rId6">
            <a:alphaModFix amt="20000"/>
            <a:extLst>
              <a:ext uri="{28A0092B-C50C-407E-A947-70E740481C1C}">
                <a14:useLocalDpi xmlns:a14="http://schemas.microsoft.com/office/drawing/2010/main" val="0"/>
              </a:ext>
            </a:extLst>
          </a:blip>
          <a:stretch>
            <a:fillRect/>
          </a:stretch>
        </p:blipFill>
        <p:spPr>
          <a:xfrm>
            <a:off x="2891907" y="2286016"/>
            <a:ext cx="5675323" cy="3533775"/>
          </a:xfrm>
          <a:prstGeom prst="rect">
            <a:avLst/>
          </a:prstGeom>
        </p:spPr>
      </p:pic>
    </p:spTree>
    <p:extLst>
      <p:ext uri="{BB962C8B-B14F-4D97-AF65-F5344CB8AC3E}">
        <p14:creationId xmlns:p14="http://schemas.microsoft.com/office/powerpoint/2010/main" val="39520360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AE07A4B-5561-741B-29CD-F3B2172CA77C}"/>
              </a:ext>
            </a:extLst>
          </p:cNvPr>
          <p:cNvSpPr>
            <a:spLocks noGrp="1"/>
          </p:cNvSpPr>
          <p:nvPr>
            <p:ph type="title"/>
          </p:nvPr>
        </p:nvSpPr>
        <p:spPr/>
        <p:txBody>
          <a:bodyPr/>
          <a:lstStyle/>
          <a:p>
            <a:r>
              <a:rPr lang="tr-TR" dirty="0"/>
              <a:t>BİZ KİMİZ</a:t>
            </a:r>
          </a:p>
        </p:txBody>
      </p:sp>
      <p:sp>
        <p:nvSpPr>
          <p:cNvPr id="3" name="İçerik Yer Tutucusu 2">
            <a:extLst>
              <a:ext uri="{FF2B5EF4-FFF2-40B4-BE49-F238E27FC236}">
                <a16:creationId xmlns:a16="http://schemas.microsoft.com/office/drawing/2014/main" id="{ADBA05BA-5D12-C8DD-D59E-7FF805D7F289}"/>
              </a:ext>
            </a:extLst>
          </p:cNvPr>
          <p:cNvSpPr>
            <a:spLocks noGrp="1"/>
          </p:cNvSpPr>
          <p:nvPr>
            <p:ph idx="1"/>
          </p:nvPr>
        </p:nvSpPr>
        <p:spPr/>
        <p:txBody>
          <a:bodyPr/>
          <a:lstStyle/>
          <a:p>
            <a:pPr algn="just"/>
            <a:r>
              <a:rPr lang="tr-TR" dirty="0"/>
              <a:t>EMAR Satış Sonrası Müşteri Hizmetleri San. ve Tic. A.Ş. Türk sanayiine 70 yıldır hizmet veren “kalite” kavramına her türlü faaliyetinin başlangıç ilkesi olarak yer veren, birçok iş dalında ilklere imza atmış ve atmakta olan ELGİNKAN </a:t>
            </a:r>
            <a:r>
              <a:rPr lang="tr-TR" dirty="0" err="1"/>
              <a:t>TOPLULUĞU’na</a:t>
            </a:r>
            <a:r>
              <a:rPr lang="tr-TR" dirty="0"/>
              <a:t> bağlı bir kuruluştur.</a:t>
            </a:r>
          </a:p>
          <a:p>
            <a:pPr algn="just"/>
            <a:endParaRPr lang="tr-TR" dirty="0"/>
          </a:p>
          <a:p>
            <a:pPr algn="just"/>
            <a:r>
              <a:rPr lang="tr-TR" dirty="0"/>
              <a:t>ELGİNKAN TOPLULUĞU, 70 yıllık köklü geleneği, 23 şirketi, 3000’e yakın çalışanı yaklaşık 1000 bayisi ve 370 yetkili servisiyle, yapı, ısıtma, soğutma, endüstriyel hammadde, üretim, satış-pazarlama ve hizmet sektörlerinde “Yıllarca Beraber” felsefesi ve “Daima Kalite” ilkesi ile Türk Halkı’nın hizmetindedir.</a:t>
            </a:r>
          </a:p>
          <a:p>
            <a:pPr algn="just"/>
            <a:endParaRPr lang="tr-TR" dirty="0"/>
          </a:p>
        </p:txBody>
      </p:sp>
      <p:pic>
        <p:nvPicPr>
          <p:cNvPr id="5" name="Resim 4" descr="grafik, logo, grafik tasarım, yazı tipi içeren bir resim&#10;&#10;Yapay zeka tarafından oluşturulmuş içerik yanlış olabilir.">
            <a:extLst>
              <a:ext uri="{FF2B5EF4-FFF2-40B4-BE49-F238E27FC236}">
                <a16:creationId xmlns:a16="http://schemas.microsoft.com/office/drawing/2014/main" id="{5726C71D-E939-1A8C-41B3-D59464E6B4DC}"/>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3258338" y="1643208"/>
            <a:ext cx="5675323" cy="3533775"/>
          </a:xfrm>
          <a:prstGeom prst="rect">
            <a:avLst/>
          </a:prstGeom>
        </p:spPr>
      </p:pic>
      <p:pic>
        <p:nvPicPr>
          <p:cNvPr id="6" name="Resim 5">
            <a:extLst>
              <a:ext uri="{FF2B5EF4-FFF2-40B4-BE49-F238E27FC236}">
                <a16:creationId xmlns:a16="http://schemas.microsoft.com/office/drawing/2014/main" id="{5484AF72-11E8-7CE6-80B1-A7930014710D}"/>
              </a:ext>
            </a:extLst>
          </p:cNvPr>
          <p:cNvPicPr>
            <a:picLocks noChangeAspect="1"/>
          </p:cNvPicPr>
          <p:nvPr/>
        </p:nvPicPr>
        <p:blipFill>
          <a:blip r:embed="rId3"/>
          <a:stretch>
            <a:fillRect/>
          </a:stretch>
        </p:blipFill>
        <p:spPr>
          <a:xfrm>
            <a:off x="10078288" y="719"/>
            <a:ext cx="2113692" cy="224861"/>
          </a:xfrm>
          <a:prstGeom prst="rect">
            <a:avLst/>
          </a:prstGeom>
        </p:spPr>
      </p:pic>
      <p:pic>
        <p:nvPicPr>
          <p:cNvPr id="4" name="Picture 8">
            <a:extLst>
              <a:ext uri="{FF2B5EF4-FFF2-40B4-BE49-F238E27FC236}">
                <a16:creationId xmlns:a16="http://schemas.microsoft.com/office/drawing/2014/main" id="{6A9BD141-F949-C1D0-A456-AEEA34D15EC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16009" y="6068019"/>
            <a:ext cx="1375991" cy="7899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601780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7A3FB92-D9F2-05D5-2857-3640A379F745}"/>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08D8F741-108F-E5DA-4F36-B2C5AAF7FB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5E5B6335-E9B7-763A-D553-DCFE644CB0FD}"/>
              </a:ext>
            </a:extLst>
          </p:cNvPr>
          <p:cNvSpPr>
            <a:spLocks noGrp="1"/>
          </p:cNvSpPr>
          <p:nvPr>
            <p:ph type="title"/>
          </p:nvPr>
        </p:nvSpPr>
        <p:spPr>
          <a:xfrm>
            <a:off x="273033" y="433937"/>
            <a:ext cx="9921239" cy="704090"/>
          </a:xfrm>
        </p:spPr>
        <p:txBody>
          <a:bodyPr anchor="ctr">
            <a:normAutofit/>
          </a:bodyPr>
          <a:lstStyle/>
          <a:p>
            <a:r>
              <a:rPr lang="tr-TR" dirty="0"/>
              <a:t>BASINÇ KAYBI KONTROLÜ</a:t>
            </a:r>
          </a:p>
        </p:txBody>
      </p:sp>
      <p:pic>
        <p:nvPicPr>
          <p:cNvPr id="3" name="Resim 2">
            <a:extLst>
              <a:ext uri="{FF2B5EF4-FFF2-40B4-BE49-F238E27FC236}">
                <a16:creationId xmlns:a16="http://schemas.microsoft.com/office/drawing/2014/main" id="{2506A19C-DA2F-E7F1-30D7-6E882D8C4094}"/>
              </a:ext>
            </a:extLst>
          </p:cNvPr>
          <p:cNvPicPr>
            <a:picLocks noChangeAspect="1"/>
          </p:cNvPicPr>
          <p:nvPr/>
        </p:nvPicPr>
        <p:blipFill>
          <a:blip r:embed="rId2"/>
          <a:stretch>
            <a:fillRect/>
          </a:stretch>
        </p:blipFill>
        <p:spPr>
          <a:xfrm>
            <a:off x="10194272" y="44652"/>
            <a:ext cx="1997708" cy="212523"/>
          </a:xfrm>
          <a:prstGeom prst="rect">
            <a:avLst/>
          </a:prstGeom>
        </p:spPr>
      </p:pic>
      <p:pic>
        <p:nvPicPr>
          <p:cNvPr id="6" name="Picture 8">
            <a:extLst>
              <a:ext uri="{FF2B5EF4-FFF2-40B4-BE49-F238E27FC236}">
                <a16:creationId xmlns:a16="http://schemas.microsoft.com/office/drawing/2014/main" id="{6A0E5445-560E-C4F5-AA2A-F74E3147FE4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15989" y="6093937"/>
            <a:ext cx="1375991" cy="7899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Metin kutusu 12">
            <a:extLst>
              <a:ext uri="{FF2B5EF4-FFF2-40B4-BE49-F238E27FC236}">
                <a16:creationId xmlns:a16="http://schemas.microsoft.com/office/drawing/2014/main" id="{5ECD70E9-416F-63FF-BD28-4C231AADB02B}"/>
              </a:ext>
            </a:extLst>
          </p:cNvPr>
          <p:cNvSpPr txBox="1"/>
          <p:nvPr/>
        </p:nvSpPr>
        <p:spPr>
          <a:xfrm>
            <a:off x="-260162" y="1754795"/>
            <a:ext cx="6121466" cy="646331"/>
          </a:xfrm>
          <a:prstGeom prst="rect">
            <a:avLst/>
          </a:prstGeom>
          <a:noFill/>
        </p:spPr>
        <p:txBody>
          <a:bodyPr wrap="square" rtlCol="0">
            <a:spAutoFit/>
          </a:bodyPr>
          <a:lstStyle/>
          <a:p>
            <a:pPr algn="just"/>
            <a:endParaRPr lang="tr-TR" dirty="0"/>
          </a:p>
          <a:p>
            <a:pPr algn="just"/>
            <a:endParaRPr lang="tr-TR" dirty="0"/>
          </a:p>
        </p:txBody>
      </p:sp>
      <p:sp>
        <p:nvSpPr>
          <p:cNvPr id="8" name="Metin kutusu 7">
            <a:extLst>
              <a:ext uri="{FF2B5EF4-FFF2-40B4-BE49-F238E27FC236}">
                <a16:creationId xmlns:a16="http://schemas.microsoft.com/office/drawing/2014/main" id="{3F9B90A0-C136-501F-3F31-A82C176FB76B}"/>
              </a:ext>
            </a:extLst>
          </p:cNvPr>
          <p:cNvSpPr txBox="1"/>
          <p:nvPr/>
        </p:nvSpPr>
        <p:spPr>
          <a:xfrm>
            <a:off x="0" y="2226630"/>
            <a:ext cx="6395786" cy="923330"/>
          </a:xfrm>
          <a:prstGeom prst="rect">
            <a:avLst/>
          </a:prstGeom>
          <a:noFill/>
        </p:spPr>
        <p:txBody>
          <a:bodyPr wrap="square" rtlCol="0">
            <a:spAutoFit/>
          </a:bodyPr>
          <a:lstStyle/>
          <a:p>
            <a:pPr algn="just"/>
            <a:r>
              <a:rPr lang="tr-TR" dirty="0"/>
              <a:t>Kurulacak </a:t>
            </a:r>
            <a:r>
              <a:rPr lang="tr-TR" dirty="0" err="1"/>
              <a:t>ekonomizerin</a:t>
            </a:r>
            <a:r>
              <a:rPr lang="tr-TR" dirty="0"/>
              <a:t> neden olacağı atık gaz tarafındaki basınç kaybı mutlaka kontrol edilmeli ve yakıcı ekipmanın tasarım değerlerine uygun olup olmadığı teyit edilmelidir.</a:t>
            </a:r>
          </a:p>
        </p:txBody>
      </p:sp>
      <p:pic>
        <p:nvPicPr>
          <p:cNvPr id="15" name="Resim 14" descr="grafik, logo, grafik tasarım, yazı tipi içeren bir resim&#10;&#10;Yapay zeka tarafından oluşturulmuş içerik yanlış olabilir.">
            <a:extLst>
              <a:ext uri="{FF2B5EF4-FFF2-40B4-BE49-F238E27FC236}">
                <a16:creationId xmlns:a16="http://schemas.microsoft.com/office/drawing/2014/main" id="{804BCDCC-1628-0991-62CD-4965529898DE}"/>
              </a:ext>
            </a:extLst>
          </p:cNvPr>
          <p:cNvPicPr>
            <a:picLocks noChangeAspect="1"/>
          </p:cNvPicPr>
          <p:nvPr/>
        </p:nvPicPr>
        <p:blipFill>
          <a:blip r:embed="rId4">
            <a:alphaModFix amt="20000"/>
            <a:extLst>
              <a:ext uri="{28A0092B-C50C-407E-A947-70E740481C1C}">
                <a14:useLocalDpi xmlns:a14="http://schemas.microsoft.com/office/drawing/2010/main" val="0"/>
              </a:ext>
            </a:extLst>
          </a:blip>
          <a:stretch>
            <a:fillRect/>
          </a:stretch>
        </p:blipFill>
        <p:spPr>
          <a:xfrm>
            <a:off x="2395990" y="2035876"/>
            <a:ext cx="5675323" cy="3533775"/>
          </a:xfrm>
          <a:prstGeom prst="rect">
            <a:avLst/>
          </a:prstGeom>
        </p:spPr>
      </p:pic>
      <p:sp>
        <p:nvSpPr>
          <p:cNvPr id="4" name="Metin kutusu 3">
            <a:extLst>
              <a:ext uri="{FF2B5EF4-FFF2-40B4-BE49-F238E27FC236}">
                <a16:creationId xmlns:a16="http://schemas.microsoft.com/office/drawing/2014/main" id="{EF6AFA51-F0AC-BFB9-B88F-1AFA555495BC}"/>
              </a:ext>
            </a:extLst>
          </p:cNvPr>
          <p:cNvSpPr txBox="1"/>
          <p:nvPr/>
        </p:nvSpPr>
        <p:spPr>
          <a:xfrm>
            <a:off x="199197" y="5107986"/>
            <a:ext cx="6395786" cy="923330"/>
          </a:xfrm>
          <a:prstGeom prst="rect">
            <a:avLst/>
          </a:prstGeom>
          <a:noFill/>
        </p:spPr>
        <p:txBody>
          <a:bodyPr wrap="square" rtlCol="0">
            <a:spAutoFit/>
          </a:bodyPr>
          <a:lstStyle/>
          <a:p>
            <a:pPr algn="just"/>
            <a:r>
              <a:rPr lang="tr-TR" dirty="0"/>
              <a:t>Eğer yakıcı cihaza giren yakma havasını ısıtmak için bir reküperatör kuruluyorsa, mutlaka yakma havası tarafındaki basınç kaybı da kontrol edilmelidir.</a:t>
            </a:r>
          </a:p>
        </p:txBody>
      </p:sp>
      <p:pic>
        <p:nvPicPr>
          <p:cNvPr id="5" name="Resim 4">
            <a:extLst>
              <a:ext uri="{FF2B5EF4-FFF2-40B4-BE49-F238E27FC236}">
                <a16:creationId xmlns:a16="http://schemas.microsoft.com/office/drawing/2014/main" id="{F5EF58AE-6B7C-4502-7C88-39E101EBF02D}"/>
              </a:ext>
            </a:extLst>
          </p:cNvPr>
          <p:cNvPicPr>
            <a:picLocks noChangeAspect="1"/>
          </p:cNvPicPr>
          <p:nvPr/>
        </p:nvPicPr>
        <p:blipFill>
          <a:blip r:embed="rId5"/>
          <a:stretch>
            <a:fillRect/>
          </a:stretch>
        </p:blipFill>
        <p:spPr>
          <a:xfrm>
            <a:off x="6594983" y="1503548"/>
            <a:ext cx="4743769" cy="2572667"/>
          </a:xfrm>
          <a:prstGeom prst="rect">
            <a:avLst/>
          </a:prstGeom>
        </p:spPr>
      </p:pic>
      <p:pic>
        <p:nvPicPr>
          <p:cNvPr id="10" name="Resim 9">
            <a:extLst>
              <a:ext uri="{FF2B5EF4-FFF2-40B4-BE49-F238E27FC236}">
                <a16:creationId xmlns:a16="http://schemas.microsoft.com/office/drawing/2014/main" id="{0AC9EE04-95FC-4C4C-AEBD-5818DCF89240}"/>
              </a:ext>
            </a:extLst>
          </p:cNvPr>
          <p:cNvPicPr>
            <a:picLocks noChangeAspect="1"/>
          </p:cNvPicPr>
          <p:nvPr/>
        </p:nvPicPr>
        <p:blipFill>
          <a:blip r:embed="rId6"/>
          <a:stretch>
            <a:fillRect/>
          </a:stretch>
        </p:blipFill>
        <p:spPr>
          <a:xfrm>
            <a:off x="7207137" y="4151376"/>
            <a:ext cx="3608832" cy="2706624"/>
          </a:xfrm>
          <a:prstGeom prst="rect">
            <a:avLst/>
          </a:prstGeom>
        </p:spPr>
      </p:pic>
    </p:spTree>
    <p:extLst>
      <p:ext uri="{BB962C8B-B14F-4D97-AF65-F5344CB8AC3E}">
        <p14:creationId xmlns:p14="http://schemas.microsoft.com/office/powerpoint/2010/main" val="31212775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30429AE-4240-06B0-3E7E-FC3291E7E22D}"/>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84B8EB32-3A76-ABDB-277D-BD69292B0F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FBB1D2AA-DC05-7303-575E-E45468F8317E}"/>
              </a:ext>
            </a:extLst>
          </p:cNvPr>
          <p:cNvSpPr>
            <a:spLocks noGrp="1"/>
          </p:cNvSpPr>
          <p:nvPr>
            <p:ph type="title"/>
          </p:nvPr>
        </p:nvSpPr>
        <p:spPr>
          <a:xfrm>
            <a:off x="273033" y="433937"/>
            <a:ext cx="9921239" cy="704090"/>
          </a:xfrm>
        </p:spPr>
        <p:txBody>
          <a:bodyPr anchor="ctr">
            <a:normAutofit/>
          </a:bodyPr>
          <a:lstStyle/>
          <a:p>
            <a:r>
              <a:rPr lang="tr-TR" dirty="0"/>
              <a:t>BASINÇ KAYBI KONTROLÜ</a:t>
            </a:r>
          </a:p>
        </p:txBody>
      </p:sp>
      <p:pic>
        <p:nvPicPr>
          <p:cNvPr id="3" name="Resim 2">
            <a:extLst>
              <a:ext uri="{FF2B5EF4-FFF2-40B4-BE49-F238E27FC236}">
                <a16:creationId xmlns:a16="http://schemas.microsoft.com/office/drawing/2014/main" id="{16A58EC5-2C1E-4E1B-1208-87990D6D5526}"/>
              </a:ext>
            </a:extLst>
          </p:cNvPr>
          <p:cNvPicPr>
            <a:picLocks noChangeAspect="1"/>
          </p:cNvPicPr>
          <p:nvPr/>
        </p:nvPicPr>
        <p:blipFill>
          <a:blip r:embed="rId2"/>
          <a:stretch>
            <a:fillRect/>
          </a:stretch>
        </p:blipFill>
        <p:spPr>
          <a:xfrm>
            <a:off x="10194272" y="44652"/>
            <a:ext cx="1997708" cy="212523"/>
          </a:xfrm>
          <a:prstGeom prst="rect">
            <a:avLst/>
          </a:prstGeom>
        </p:spPr>
      </p:pic>
      <p:pic>
        <p:nvPicPr>
          <p:cNvPr id="6" name="Picture 8">
            <a:extLst>
              <a:ext uri="{FF2B5EF4-FFF2-40B4-BE49-F238E27FC236}">
                <a16:creationId xmlns:a16="http://schemas.microsoft.com/office/drawing/2014/main" id="{12181934-4328-4A55-532A-737F5DD60C4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15989" y="6093937"/>
            <a:ext cx="1375991" cy="7899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Metin kutusu 12">
            <a:extLst>
              <a:ext uri="{FF2B5EF4-FFF2-40B4-BE49-F238E27FC236}">
                <a16:creationId xmlns:a16="http://schemas.microsoft.com/office/drawing/2014/main" id="{6D50883C-FCF9-03B3-EB21-2D426409DEC6}"/>
              </a:ext>
            </a:extLst>
          </p:cNvPr>
          <p:cNvSpPr txBox="1"/>
          <p:nvPr/>
        </p:nvSpPr>
        <p:spPr>
          <a:xfrm>
            <a:off x="-260162" y="1754795"/>
            <a:ext cx="6121466" cy="646331"/>
          </a:xfrm>
          <a:prstGeom prst="rect">
            <a:avLst/>
          </a:prstGeom>
          <a:noFill/>
        </p:spPr>
        <p:txBody>
          <a:bodyPr wrap="square" rtlCol="0">
            <a:spAutoFit/>
          </a:bodyPr>
          <a:lstStyle/>
          <a:p>
            <a:pPr algn="just"/>
            <a:endParaRPr lang="tr-TR" dirty="0"/>
          </a:p>
          <a:p>
            <a:pPr algn="just"/>
            <a:endParaRPr lang="tr-TR" dirty="0"/>
          </a:p>
        </p:txBody>
      </p:sp>
      <p:pic>
        <p:nvPicPr>
          <p:cNvPr id="15" name="Resim 14" descr="grafik, logo, grafik tasarım, yazı tipi içeren bir resim&#10;&#10;Yapay zeka tarafından oluşturulmuş içerik yanlış olabilir.">
            <a:extLst>
              <a:ext uri="{FF2B5EF4-FFF2-40B4-BE49-F238E27FC236}">
                <a16:creationId xmlns:a16="http://schemas.microsoft.com/office/drawing/2014/main" id="{0623F691-7BF8-1296-EDCD-DCD784BB6E67}"/>
              </a:ext>
            </a:extLst>
          </p:cNvPr>
          <p:cNvPicPr>
            <a:picLocks noChangeAspect="1"/>
          </p:cNvPicPr>
          <p:nvPr/>
        </p:nvPicPr>
        <p:blipFill>
          <a:blip r:embed="rId4">
            <a:alphaModFix amt="20000"/>
            <a:extLst>
              <a:ext uri="{28A0092B-C50C-407E-A947-70E740481C1C}">
                <a14:useLocalDpi xmlns:a14="http://schemas.microsoft.com/office/drawing/2010/main" val="0"/>
              </a:ext>
            </a:extLst>
          </a:blip>
          <a:stretch>
            <a:fillRect/>
          </a:stretch>
        </p:blipFill>
        <p:spPr>
          <a:xfrm>
            <a:off x="2395990" y="1288349"/>
            <a:ext cx="5675323" cy="3533775"/>
          </a:xfrm>
          <a:prstGeom prst="rect">
            <a:avLst/>
          </a:prstGeom>
        </p:spPr>
      </p:pic>
      <p:pic>
        <p:nvPicPr>
          <p:cNvPr id="11" name="Resim 10">
            <a:extLst>
              <a:ext uri="{FF2B5EF4-FFF2-40B4-BE49-F238E27FC236}">
                <a16:creationId xmlns:a16="http://schemas.microsoft.com/office/drawing/2014/main" id="{21385A73-2097-183A-6380-614EF101D47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50640" y="1138027"/>
            <a:ext cx="7622205" cy="5716654"/>
          </a:xfrm>
          <a:prstGeom prst="rect">
            <a:avLst/>
          </a:prstGeom>
        </p:spPr>
      </p:pic>
      <p:pic>
        <p:nvPicPr>
          <p:cNvPr id="21" name="Resim 20">
            <a:extLst>
              <a:ext uri="{FF2B5EF4-FFF2-40B4-BE49-F238E27FC236}">
                <a16:creationId xmlns:a16="http://schemas.microsoft.com/office/drawing/2014/main" id="{8457894F-9932-9487-98D3-980C50E754A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7511" y="5268073"/>
            <a:ext cx="4730483" cy="1220854"/>
          </a:xfrm>
          <a:prstGeom prst="rect">
            <a:avLst/>
          </a:prstGeom>
        </p:spPr>
      </p:pic>
      <p:sp>
        <p:nvSpPr>
          <p:cNvPr id="22" name="Metin kutusu 21">
            <a:extLst>
              <a:ext uri="{FF2B5EF4-FFF2-40B4-BE49-F238E27FC236}">
                <a16:creationId xmlns:a16="http://schemas.microsoft.com/office/drawing/2014/main" id="{F0476D5D-98B9-00E9-1BBD-0FD5D450CF63}"/>
              </a:ext>
            </a:extLst>
          </p:cNvPr>
          <p:cNvSpPr txBox="1"/>
          <p:nvPr/>
        </p:nvSpPr>
        <p:spPr>
          <a:xfrm>
            <a:off x="591325" y="5693834"/>
            <a:ext cx="1408176" cy="369332"/>
          </a:xfrm>
          <a:prstGeom prst="rect">
            <a:avLst/>
          </a:prstGeom>
          <a:noFill/>
        </p:spPr>
        <p:txBody>
          <a:bodyPr wrap="square" rtlCol="0">
            <a:spAutoFit/>
          </a:bodyPr>
          <a:lstStyle/>
          <a:p>
            <a:r>
              <a:rPr lang="tr-TR" b="1" dirty="0"/>
              <a:t>2000 </a:t>
            </a:r>
            <a:r>
              <a:rPr lang="tr-TR" b="1" dirty="0" err="1"/>
              <a:t>Pa</a:t>
            </a:r>
            <a:endParaRPr lang="tr-TR" b="1" dirty="0"/>
          </a:p>
        </p:txBody>
      </p:sp>
      <p:sp>
        <p:nvSpPr>
          <p:cNvPr id="23" name="Metin kutusu 22">
            <a:extLst>
              <a:ext uri="{FF2B5EF4-FFF2-40B4-BE49-F238E27FC236}">
                <a16:creationId xmlns:a16="http://schemas.microsoft.com/office/drawing/2014/main" id="{DE366EEC-1357-EE5A-C19F-42A2BA43BAFB}"/>
              </a:ext>
            </a:extLst>
          </p:cNvPr>
          <p:cNvSpPr txBox="1"/>
          <p:nvPr/>
        </p:nvSpPr>
        <p:spPr>
          <a:xfrm>
            <a:off x="4086004" y="5701599"/>
            <a:ext cx="1408176" cy="369332"/>
          </a:xfrm>
          <a:prstGeom prst="rect">
            <a:avLst/>
          </a:prstGeom>
          <a:noFill/>
        </p:spPr>
        <p:txBody>
          <a:bodyPr wrap="square" rtlCol="0">
            <a:spAutoFit/>
          </a:bodyPr>
          <a:lstStyle/>
          <a:p>
            <a:r>
              <a:rPr lang="tr-TR" b="1" dirty="0"/>
              <a:t>350 </a:t>
            </a:r>
            <a:r>
              <a:rPr lang="tr-TR" b="1" dirty="0" err="1"/>
              <a:t>Pa</a:t>
            </a:r>
            <a:endParaRPr lang="tr-TR" b="1" dirty="0"/>
          </a:p>
        </p:txBody>
      </p:sp>
      <p:sp>
        <p:nvSpPr>
          <p:cNvPr id="24" name="Metin kutusu 23">
            <a:extLst>
              <a:ext uri="{FF2B5EF4-FFF2-40B4-BE49-F238E27FC236}">
                <a16:creationId xmlns:a16="http://schemas.microsoft.com/office/drawing/2014/main" id="{032E3603-20B7-47B7-5BCB-3D8F51A20C0F}"/>
              </a:ext>
            </a:extLst>
          </p:cNvPr>
          <p:cNvSpPr txBox="1"/>
          <p:nvPr/>
        </p:nvSpPr>
        <p:spPr>
          <a:xfrm>
            <a:off x="7923485" y="2593354"/>
            <a:ext cx="3934706" cy="1671291"/>
          </a:xfrm>
          <a:prstGeom prst="rect">
            <a:avLst/>
          </a:prstGeom>
          <a:noFill/>
        </p:spPr>
        <p:txBody>
          <a:bodyPr wrap="square" rtlCol="0">
            <a:spAutoFit/>
          </a:bodyPr>
          <a:lstStyle/>
          <a:p>
            <a:pPr marL="285750" indent="-285750">
              <a:lnSpc>
                <a:spcPct val="200000"/>
              </a:lnSpc>
              <a:buFont typeface="Arial" panose="020B0604020202020204" pitchFamily="34" charset="0"/>
              <a:buChar char="•"/>
            </a:pPr>
            <a:r>
              <a:rPr lang="tr-TR" dirty="0"/>
              <a:t>Ses Problemi,</a:t>
            </a:r>
          </a:p>
          <a:p>
            <a:pPr marL="285750" indent="-285750">
              <a:lnSpc>
                <a:spcPct val="200000"/>
              </a:lnSpc>
              <a:buFont typeface="Arial" panose="020B0604020202020204" pitchFamily="34" charset="0"/>
              <a:buChar char="•"/>
            </a:pPr>
            <a:r>
              <a:rPr lang="tr-TR" dirty="0"/>
              <a:t>Vuruntu Problemi</a:t>
            </a:r>
          </a:p>
          <a:p>
            <a:pPr marL="285750" indent="-285750">
              <a:lnSpc>
                <a:spcPct val="200000"/>
              </a:lnSpc>
              <a:buFont typeface="Arial" panose="020B0604020202020204" pitchFamily="34" charset="0"/>
              <a:buChar char="•"/>
            </a:pPr>
            <a:r>
              <a:rPr lang="tr-TR" dirty="0"/>
              <a:t>Yanma Değerlerinde Bozulma</a:t>
            </a:r>
          </a:p>
        </p:txBody>
      </p:sp>
    </p:spTree>
    <p:extLst>
      <p:ext uri="{BB962C8B-B14F-4D97-AF65-F5344CB8AC3E}">
        <p14:creationId xmlns:p14="http://schemas.microsoft.com/office/powerpoint/2010/main" val="24555417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17342FD-4DE4-D4B0-ED33-EDB8032864B3}"/>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C692943B-3754-6E13-3753-7107C1C7DB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DD30EF7C-34B7-6E5F-C82D-3326CEB818A0}"/>
              </a:ext>
            </a:extLst>
          </p:cNvPr>
          <p:cNvSpPr>
            <a:spLocks noGrp="1"/>
          </p:cNvSpPr>
          <p:nvPr>
            <p:ph type="title"/>
          </p:nvPr>
        </p:nvSpPr>
        <p:spPr>
          <a:xfrm>
            <a:off x="273033" y="433937"/>
            <a:ext cx="9921239" cy="704090"/>
          </a:xfrm>
        </p:spPr>
        <p:txBody>
          <a:bodyPr anchor="ctr">
            <a:normAutofit fontScale="90000"/>
          </a:bodyPr>
          <a:lstStyle/>
          <a:p>
            <a:r>
              <a:rPr lang="tr-TR" dirty="0"/>
              <a:t>REKÜPERATÖR – BRÜLÖR SICAKLIK DAYANIM KONTROLÜ</a:t>
            </a:r>
          </a:p>
        </p:txBody>
      </p:sp>
      <p:pic>
        <p:nvPicPr>
          <p:cNvPr id="3" name="Resim 2">
            <a:extLst>
              <a:ext uri="{FF2B5EF4-FFF2-40B4-BE49-F238E27FC236}">
                <a16:creationId xmlns:a16="http://schemas.microsoft.com/office/drawing/2014/main" id="{583DB979-1AB8-4055-7B06-37FED63E23D4}"/>
              </a:ext>
            </a:extLst>
          </p:cNvPr>
          <p:cNvPicPr>
            <a:picLocks noChangeAspect="1"/>
          </p:cNvPicPr>
          <p:nvPr/>
        </p:nvPicPr>
        <p:blipFill>
          <a:blip r:embed="rId2"/>
          <a:stretch>
            <a:fillRect/>
          </a:stretch>
        </p:blipFill>
        <p:spPr>
          <a:xfrm>
            <a:off x="10194272" y="44652"/>
            <a:ext cx="1997708" cy="212523"/>
          </a:xfrm>
          <a:prstGeom prst="rect">
            <a:avLst/>
          </a:prstGeom>
        </p:spPr>
      </p:pic>
      <p:pic>
        <p:nvPicPr>
          <p:cNvPr id="6" name="Picture 8">
            <a:extLst>
              <a:ext uri="{FF2B5EF4-FFF2-40B4-BE49-F238E27FC236}">
                <a16:creationId xmlns:a16="http://schemas.microsoft.com/office/drawing/2014/main" id="{05998B62-580C-C8AE-7435-3F057907860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15989" y="6093937"/>
            <a:ext cx="1375991" cy="7899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Metin kutusu 12">
            <a:extLst>
              <a:ext uri="{FF2B5EF4-FFF2-40B4-BE49-F238E27FC236}">
                <a16:creationId xmlns:a16="http://schemas.microsoft.com/office/drawing/2014/main" id="{BCEB9B03-4E0E-AE8F-3320-909C4625B683}"/>
              </a:ext>
            </a:extLst>
          </p:cNvPr>
          <p:cNvSpPr txBox="1"/>
          <p:nvPr/>
        </p:nvSpPr>
        <p:spPr>
          <a:xfrm>
            <a:off x="-260162" y="1754795"/>
            <a:ext cx="6121466" cy="646331"/>
          </a:xfrm>
          <a:prstGeom prst="rect">
            <a:avLst/>
          </a:prstGeom>
          <a:noFill/>
        </p:spPr>
        <p:txBody>
          <a:bodyPr wrap="square" rtlCol="0">
            <a:spAutoFit/>
          </a:bodyPr>
          <a:lstStyle/>
          <a:p>
            <a:pPr algn="just"/>
            <a:endParaRPr lang="tr-TR" dirty="0"/>
          </a:p>
          <a:p>
            <a:pPr algn="just"/>
            <a:endParaRPr lang="tr-TR" dirty="0"/>
          </a:p>
        </p:txBody>
      </p:sp>
      <p:sp>
        <p:nvSpPr>
          <p:cNvPr id="4" name="Metin kutusu 3">
            <a:extLst>
              <a:ext uri="{FF2B5EF4-FFF2-40B4-BE49-F238E27FC236}">
                <a16:creationId xmlns:a16="http://schemas.microsoft.com/office/drawing/2014/main" id="{B2DE7294-C682-0558-8D2F-86F67081509D}"/>
              </a:ext>
            </a:extLst>
          </p:cNvPr>
          <p:cNvSpPr txBox="1"/>
          <p:nvPr/>
        </p:nvSpPr>
        <p:spPr>
          <a:xfrm>
            <a:off x="236078" y="2318964"/>
            <a:ext cx="4701987" cy="2585323"/>
          </a:xfrm>
          <a:prstGeom prst="rect">
            <a:avLst/>
          </a:prstGeom>
          <a:noFill/>
        </p:spPr>
        <p:txBody>
          <a:bodyPr wrap="square" rtlCol="0">
            <a:spAutoFit/>
          </a:bodyPr>
          <a:lstStyle/>
          <a:p>
            <a:pPr algn="just"/>
            <a:r>
              <a:rPr lang="tr-TR" dirty="0"/>
              <a:t>Eğer yakıcı cihaza giren yakma havasını ısıtmak için bir reküperatör kuruluyorsa, brülörün üreticisinde sıcaklık dayanımı öğrenilmedir.</a:t>
            </a:r>
          </a:p>
          <a:p>
            <a:pPr algn="just"/>
            <a:endParaRPr lang="tr-TR" dirty="0"/>
          </a:p>
          <a:p>
            <a:pPr algn="just"/>
            <a:r>
              <a:rPr lang="tr-TR" dirty="0"/>
              <a:t>Alınması gereken önlemler belirlenmelidir. Örneğin brülör içindeki kablo sargılarının yalıtımı veya alev sensörüne hava soğutması eklenmesi gibi.</a:t>
            </a:r>
          </a:p>
        </p:txBody>
      </p:sp>
      <p:pic>
        <p:nvPicPr>
          <p:cNvPr id="7" name="Resim 6">
            <a:extLst>
              <a:ext uri="{FF2B5EF4-FFF2-40B4-BE49-F238E27FC236}">
                <a16:creationId xmlns:a16="http://schemas.microsoft.com/office/drawing/2014/main" id="{B7E68FDC-D463-A4E0-C8E8-3380BB49954D}"/>
              </a:ext>
            </a:extLst>
          </p:cNvPr>
          <p:cNvPicPr>
            <a:picLocks noChangeAspect="1"/>
          </p:cNvPicPr>
          <p:nvPr/>
        </p:nvPicPr>
        <p:blipFill>
          <a:blip r:embed="rId4"/>
          <a:srcRect l="32135"/>
          <a:stretch>
            <a:fillRect/>
          </a:stretch>
        </p:blipFill>
        <p:spPr>
          <a:xfrm>
            <a:off x="5778428" y="1314789"/>
            <a:ext cx="5946719" cy="4321980"/>
          </a:xfrm>
          <a:prstGeom prst="rect">
            <a:avLst/>
          </a:prstGeom>
        </p:spPr>
      </p:pic>
      <p:sp>
        <p:nvSpPr>
          <p:cNvPr id="10" name="Oval 9">
            <a:extLst>
              <a:ext uri="{FF2B5EF4-FFF2-40B4-BE49-F238E27FC236}">
                <a16:creationId xmlns:a16="http://schemas.microsoft.com/office/drawing/2014/main" id="{3E6E07F6-0B52-28E4-1049-CD344C9697CC}"/>
              </a:ext>
            </a:extLst>
          </p:cNvPr>
          <p:cNvSpPr/>
          <p:nvPr/>
        </p:nvSpPr>
        <p:spPr>
          <a:xfrm>
            <a:off x="10180596" y="3227554"/>
            <a:ext cx="426954" cy="1207008"/>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Oval 10">
            <a:extLst>
              <a:ext uri="{FF2B5EF4-FFF2-40B4-BE49-F238E27FC236}">
                <a16:creationId xmlns:a16="http://schemas.microsoft.com/office/drawing/2014/main" id="{55C9A538-4134-1AE2-9096-A9032D2D0C95}"/>
              </a:ext>
            </a:extLst>
          </p:cNvPr>
          <p:cNvSpPr/>
          <p:nvPr/>
        </p:nvSpPr>
        <p:spPr>
          <a:xfrm>
            <a:off x="9621195" y="3199844"/>
            <a:ext cx="426954" cy="1207008"/>
          </a:xfrm>
          <a:prstGeom prst="ellipse">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5" name="Resim 14" descr="grafik, logo, grafik tasarım, yazı tipi içeren bir resim&#10;&#10;Yapay zeka tarafından oluşturulmuş içerik yanlış olabilir.">
            <a:extLst>
              <a:ext uri="{FF2B5EF4-FFF2-40B4-BE49-F238E27FC236}">
                <a16:creationId xmlns:a16="http://schemas.microsoft.com/office/drawing/2014/main" id="{1F43D7E4-063B-3CCC-A866-EF4E51F8F143}"/>
              </a:ext>
            </a:extLst>
          </p:cNvPr>
          <p:cNvPicPr>
            <a:picLocks noChangeAspect="1"/>
          </p:cNvPicPr>
          <p:nvPr/>
        </p:nvPicPr>
        <p:blipFill>
          <a:blip r:embed="rId5">
            <a:alphaModFix amt="20000"/>
            <a:extLst>
              <a:ext uri="{28A0092B-C50C-407E-A947-70E740481C1C}">
                <a14:useLocalDpi xmlns:a14="http://schemas.microsoft.com/office/drawing/2010/main" val="0"/>
              </a:ext>
            </a:extLst>
          </a:blip>
          <a:stretch>
            <a:fillRect/>
          </a:stretch>
        </p:blipFill>
        <p:spPr>
          <a:xfrm>
            <a:off x="2395990" y="1288349"/>
            <a:ext cx="5675323" cy="3533775"/>
          </a:xfrm>
          <a:prstGeom prst="rect">
            <a:avLst/>
          </a:prstGeom>
        </p:spPr>
      </p:pic>
    </p:spTree>
    <p:extLst>
      <p:ext uri="{BB962C8B-B14F-4D97-AF65-F5344CB8AC3E}">
        <p14:creationId xmlns:p14="http://schemas.microsoft.com/office/powerpoint/2010/main" val="28351356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FC954BC-2D5C-AC5D-5A12-4B05988D2DEF}"/>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7911A9C6-B06A-64DC-3C2F-FF9FAC5E84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C7E4915D-F73D-DDCE-AF0B-C9FD54AA4057}"/>
              </a:ext>
            </a:extLst>
          </p:cNvPr>
          <p:cNvSpPr>
            <a:spLocks noGrp="1"/>
          </p:cNvSpPr>
          <p:nvPr>
            <p:ph type="title"/>
          </p:nvPr>
        </p:nvSpPr>
        <p:spPr>
          <a:xfrm>
            <a:off x="273033" y="433937"/>
            <a:ext cx="9921239" cy="704090"/>
          </a:xfrm>
        </p:spPr>
        <p:txBody>
          <a:bodyPr anchor="ctr">
            <a:normAutofit/>
          </a:bodyPr>
          <a:lstStyle/>
          <a:p>
            <a:r>
              <a:rPr lang="tr-TR" dirty="0"/>
              <a:t>MEKANİK TESİSAT KEŞFİ</a:t>
            </a:r>
          </a:p>
        </p:txBody>
      </p:sp>
      <p:pic>
        <p:nvPicPr>
          <p:cNvPr id="3" name="Resim 2">
            <a:extLst>
              <a:ext uri="{FF2B5EF4-FFF2-40B4-BE49-F238E27FC236}">
                <a16:creationId xmlns:a16="http://schemas.microsoft.com/office/drawing/2014/main" id="{634D10AD-B0FC-701C-2739-57E6DE2F1D38}"/>
              </a:ext>
            </a:extLst>
          </p:cNvPr>
          <p:cNvPicPr>
            <a:picLocks noChangeAspect="1"/>
          </p:cNvPicPr>
          <p:nvPr/>
        </p:nvPicPr>
        <p:blipFill>
          <a:blip r:embed="rId2"/>
          <a:stretch>
            <a:fillRect/>
          </a:stretch>
        </p:blipFill>
        <p:spPr>
          <a:xfrm>
            <a:off x="10194272" y="44652"/>
            <a:ext cx="1997708" cy="212523"/>
          </a:xfrm>
          <a:prstGeom prst="rect">
            <a:avLst/>
          </a:prstGeom>
        </p:spPr>
      </p:pic>
      <p:pic>
        <p:nvPicPr>
          <p:cNvPr id="6" name="Picture 8">
            <a:extLst>
              <a:ext uri="{FF2B5EF4-FFF2-40B4-BE49-F238E27FC236}">
                <a16:creationId xmlns:a16="http://schemas.microsoft.com/office/drawing/2014/main" id="{9E6E4A19-C0C2-DB73-4502-C706114B09A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15989" y="6093937"/>
            <a:ext cx="1375991" cy="7899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Metin kutusu 12">
            <a:extLst>
              <a:ext uri="{FF2B5EF4-FFF2-40B4-BE49-F238E27FC236}">
                <a16:creationId xmlns:a16="http://schemas.microsoft.com/office/drawing/2014/main" id="{BB6AFD82-988F-A227-4250-7A0F3B042B3D}"/>
              </a:ext>
            </a:extLst>
          </p:cNvPr>
          <p:cNvSpPr txBox="1"/>
          <p:nvPr/>
        </p:nvSpPr>
        <p:spPr>
          <a:xfrm>
            <a:off x="-260162" y="1754795"/>
            <a:ext cx="6121466" cy="646331"/>
          </a:xfrm>
          <a:prstGeom prst="rect">
            <a:avLst/>
          </a:prstGeom>
          <a:noFill/>
        </p:spPr>
        <p:txBody>
          <a:bodyPr wrap="square" rtlCol="0">
            <a:spAutoFit/>
          </a:bodyPr>
          <a:lstStyle/>
          <a:p>
            <a:pPr algn="just"/>
            <a:endParaRPr lang="tr-TR" dirty="0"/>
          </a:p>
          <a:p>
            <a:pPr algn="just"/>
            <a:endParaRPr lang="tr-TR" dirty="0"/>
          </a:p>
        </p:txBody>
      </p:sp>
      <p:sp>
        <p:nvSpPr>
          <p:cNvPr id="8" name="Metin kutusu 7">
            <a:extLst>
              <a:ext uri="{FF2B5EF4-FFF2-40B4-BE49-F238E27FC236}">
                <a16:creationId xmlns:a16="http://schemas.microsoft.com/office/drawing/2014/main" id="{E68B8537-8855-5E90-150A-63C4463E067A}"/>
              </a:ext>
            </a:extLst>
          </p:cNvPr>
          <p:cNvSpPr txBox="1"/>
          <p:nvPr/>
        </p:nvSpPr>
        <p:spPr>
          <a:xfrm>
            <a:off x="0" y="2183772"/>
            <a:ext cx="6395786" cy="3139321"/>
          </a:xfrm>
          <a:prstGeom prst="rect">
            <a:avLst/>
          </a:prstGeom>
          <a:noFill/>
        </p:spPr>
        <p:txBody>
          <a:bodyPr wrap="square" rtlCol="0">
            <a:spAutoFit/>
          </a:bodyPr>
          <a:lstStyle/>
          <a:p>
            <a:pPr algn="just"/>
            <a:r>
              <a:rPr lang="tr-TR" dirty="0"/>
              <a:t>Kurulacak </a:t>
            </a:r>
            <a:r>
              <a:rPr lang="tr-TR" dirty="0" err="1"/>
              <a:t>ekonomizerin</a:t>
            </a:r>
            <a:r>
              <a:rPr lang="tr-TR" dirty="0"/>
              <a:t> veya reküperatörden elde edilecek ısının kullanım noktasına transferi için gerekli mekanik tesisatın doğru projelendirilmesi en az </a:t>
            </a:r>
            <a:r>
              <a:rPr lang="tr-TR" dirty="0" err="1"/>
              <a:t>ekonomizer</a:t>
            </a:r>
            <a:r>
              <a:rPr lang="tr-TR" dirty="0"/>
              <a:t>/reküperatör dizaynı kadar önemlidir.</a:t>
            </a:r>
          </a:p>
          <a:p>
            <a:pPr algn="just"/>
            <a:endParaRPr lang="tr-TR" dirty="0"/>
          </a:p>
          <a:p>
            <a:pPr algn="just"/>
            <a:endParaRPr lang="tr-TR" dirty="0"/>
          </a:p>
          <a:p>
            <a:pPr algn="just"/>
            <a:r>
              <a:rPr lang="tr-TR" dirty="0"/>
              <a:t>Kurulan bir </a:t>
            </a:r>
            <a:r>
              <a:rPr lang="tr-TR" dirty="0" err="1"/>
              <a:t>ekonomizerden</a:t>
            </a:r>
            <a:r>
              <a:rPr lang="tr-TR" dirty="0"/>
              <a:t> elde edilen ısının taşınacağı boruların çaplarının seçimi, pompaların seçimi ve diğer tesisat ekipmanların dizaynı hatalı olursa ne kadar doğru bir </a:t>
            </a:r>
            <a:r>
              <a:rPr lang="tr-TR" dirty="0" err="1"/>
              <a:t>ekonomizer</a:t>
            </a:r>
            <a:r>
              <a:rPr lang="tr-TR" dirty="0"/>
              <a:t>-reküperatör tasarlansa da işe yaramayan bir sistem kurulmuş olur.</a:t>
            </a:r>
          </a:p>
        </p:txBody>
      </p:sp>
      <p:pic>
        <p:nvPicPr>
          <p:cNvPr id="15" name="Resim 14" descr="grafik, logo, grafik tasarım, yazı tipi içeren bir resim&#10;&#10;Yapay zeka tarafından oluşturulmuş içerik yanlış olabilir.">
            <a:extLst>
              <a:ext uri="{FF2B5EF4-FFF2-40B4-BE49-F238E27FC236}">
                <a16:creationId xmlns:a16="http://schemas.microsoft.com/office/drawing/2014/main" id="{AE14015B-0B73-F952-7144-122FDF93B704}"/>
              </a:ext>
            </a:extLst>
          </p:cNvPr>
          <p:cNvPicPr>
            <a:picLocks noChangeAspect="1"/>
          </p:cNvPicPr>
          <p:nvPr/>
        </p:nvPicPr>
        <p:blipFill>
          <a:blip r:embed="rId4">
            <a:alphaModFix amt="20000"/>
            <a:extLst>
              <a:ext uri="{28A0092B-C50C-407E-A947-70E740481C1C}">
                <a14:useLocalDpi xmlns:a14="http://schemas.microsoft.com/office/drawing/2010/main" val="0"/>
              </a:ext>
            </a:extLst>
          </a:blip>
          <a:stretch>
            <a:fillRect/>
          </a:stretch>
        </p:blipFill>
        <p:spPr>
          <a:xfrm>
            <a:off x="3042939" y="1571964"/>
            <a:ext cx="5675323" cy="3533775"/>
          </a:xfrm>
          <a:prstGeom prst="rect">
            <a:avLst/>
          </a:prstGeom>
        </p:spPr>
      </p:pic>
      <p:pic>
        <p:nvPicPr>
          <p:cNvPr id="7" name="Resim 6">
            <a:extLst>
              <a:ext uri="{FF2B5EF4-FFF2-40B4-BE49-F238E27FC236}">
                <a16:creationId xmlns:a16="http://schemas.microsoft.com/office/drawing/2014/main" id="{54FD541E-88D7-B3DB-53C6-63C4DFAB7414}"/>
              </a:ext>
            </a:extLst>
          </p:cNvPr>
          <p:cNvPicPr>
            <a:picLocks noChangeAspect="1"/>
          </p:cNvPicPr>
          <p:nvPr/>
        </p:nvPicPr>
        <p:blipFill>
          <a:blip r:embed="rId5"/>
          <a:stretch>
            <a:fillRect/>
          </a:stretch>
        </p:blipFill>
        <p:spPr>
          <a:xfrm>
            <a:off x="6830483" y="2401126"/>
            <a:ext cx="5216484" cy="2437574"/>
          </a:xfrm>
          <a:prstGeom prst="rect">
            <a:avLst/>
          </a:prstGeom>
        </p:spPr>
      </p:pic>
    </p:spTree>
    <p:extLst>
      <p:ext uri="{BB962C8B-B14F-4D97-AF65-F5344CB8AC3E}">
        <p14:creationId xmlns:p14="http://schemas.microsoft.com/office/powerpoint/2010/main" val="40386994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8B32091-A7EA-772D-B330-0530CB1EC108}"/>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B04C2DF9-79FE-6707-C7C8-9500ADC3BB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C9A08D5C-7768-64D7-B204-4E9800E26077}"/>
              </a:ext>
            </a:extLst>
          </p:cNvPr>
          <p:cNvSpPr>
            <a:spLocks noGrp="1"/>
          </p:cNvSpPr>
          <p:nvPr>
            <p:ph type="title"/>
          </p:nvPr>
        </p:nvSpPr>
        <p:spPr>
          <a:xfrm>
            <a:off x="273033" y="433937"/>
            <a:ext cx="9921239" cy="704090"/>
          </a:xfrm>
        </p:spPr>
        <p:txBody>
          <a:bodyPr anchor="ctr">
            <a:normAutofit/>
          </a:bodyPr>
          <a:lstStyle/>
          <a:p>
            <a:r>
              <a:rPr lang="tr-TR" dirty="0"/>
              <a:t>OTOMASYON VE KORUYUCU DONANIM</a:t>
            </a:r>
          </a:p>
        </p:txBody>
      </p:sp>
      <p:pic>
        <p:nvPicPr>
          <p:cNvPr id="3" name="Resim 2">
            <a:extLst>
              <a:ext uri="{FF2B5EF4-FFF2-40B4-BE49-F238E27FC236}">
                <a16:creationId xmlns:a16="http://schemas.microsoft.com/office/drawing/2014/main" id="{653D25AB-A839-6B60-752A-544792768E50}"/>
              </a:ext>
            </a:extLst>
          </p:cNvPr>
          <p:cNvPicPr>
            <a:picLocks noChangeAspect="1"/>
          </p:cNvPicPr>
          <p:nvPr/>
        </p:nvPicPr>
        <p:blipFill>
          <a:blip r:embed="rId2"/>
          <a:stretch>
            <a:fillRect/>
          </a:stretch>
        </p:blipFill>
        <p:spPr>
          <a:xfrm>
            <a:off x="10194272" y="44652"/>
            <a:ext cx="1997708" cy="212523"/>
          </a:xfrm>
          <a:prstGeom prst="rect">
            <a:avLst/>
          </a:prstGeom>
        </p:spPr>
      </p:pic>
      <p:pic>
        <p:nvPicPr>
          <p:cNvPr id="6" name="Picture 8">
            <a:extLst>
              <a:ext uri="{FF2B5EF4-FFF2-40B4-BE49-F238E27FC236}">
                <a16:creationId xmlns:a16="http://schemas.microsoft.com/office/drawing/2014/main" id="{90B2268A-2671-A47A-2978-FF885816A3B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15989" y="6093937"/>
            <a:ext cx="1375991" cy="7899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Metin kutusu 12">
            <a:extLst>
              <a:ext uri="{FF2B5EF4-FFF2-40B4-BE49-F238E27FC236}">
                <a16:creationId xmlns:a16="http://schemas.microsoft.com/office/drawing/2014/main" id="{FFA83E2F-BAF3-2BD8-76BA-ECD8706892C4}"/>
              </a:ext>
            </a:extLst>
          </p:cNvPr>
          <p:cNvSpPr txBox="1"/>
          <p:nvPr/>
        </p:nvSpPr>
        <p:spPr>
          <a:xfrm>
            <a:off x="-260162" y="1754795"/>
            <a:ext cx="6121466" cy="646331"/>
          </a:xfrm>
          <a:prstGeom prst="rect">
            <a:avLst/>
          </a:prstGeom>
          <a:noFill/>
        </p:spPr>
        <p:txBody>
          <a:bodyPr wrap="square" rtlCol="0">
            <a:spAutoFit/>
          </a:bodyPr>
          <a:lstStyle/>
          <a:p>
            <a:pPr algn="just"/>
            <a:endParaRPr lang="tr-TR" dirty="0"/>
          </a:p>
          <a:p>
            <a:pPr algn="just"/>
            <a:endParaRPr lang="tr-TR" dirty="0"/>
          </a:p>
        </p:txBody>
      </p:sp>
      <p:sp>
        <p:nvSpPr>
          <p:cNvPr id="8" name="Metin kutusu 7">
            <a:extLst>
              <a:ext uri="{FF2B5EF4-FFF2-40B4-BE49-F238E27FC236}">
                <a16:creationId xmlns:a16="http://schemas.microsoft.com/office/drawing/2014/main" id="{8F973C2B-547C-C645-46F0-737E7C29C3A0}"/>
              </a:ext>
            </a:extLst>
          </p:cNvPr>
          <p:cNvSpPr txBox="1"/>
          <p:nvPr/>
        </p:nvSpPr>
        <p:spPr>
          <a:xfrm>
            <a:off x="110836" y="1712612"/>
            <a:ext cx="6395786" cy="4570803"/>
          </a:xfrm>
          <a:prstGeom prst="rect">
            <a:avLst/>
          </a:prstGeom>
          <a:noFill/>
        </p:spPr>
        <p:txBody>
          <a:bodyPr wrap="square" rtlCol="0">
            <a:spAutoFit/>
          </a:bodyPr>
          <a:lstStyle/>
          <a:p>
            <a:pPr algn="just"/>
            <a:r>
              <a:rPr lang="tr-TR" dirty="0"/>
              <a:t>Kurulacak bir </a:t>
            </a:r>
            <a:r>
              <a:rPr lang="tr-TR" dirty="0" err="1"/>
              <a:t>ekonomizer</a:t>
            </a:r>
            <a:r>
              <a:rPr lang="tr-TR" dirty="0"/>
              <a:t> veya reküperatör sisteminde, sistemin izlenmesi ve kontrolü hayati önem sahiptir. Kurduğumuz sistemlerde aşağıdaki hususları izlemekteyiz;</a:t>
            </a:r>
          </a:p>
          <a:p>
            <a:pPr algn="just"/>
            <a:endParaRPr lang="tr-TR" dirty="0"/>
          </a:p>
          <a:p>
            <a:pPr marL="285750" indent="-285750" algn="just">
              <a:buFontTx/>
              <a:buChar char="-"/>
            </a:pPr>
            <a:r>
              <a:rPr lang="tr-TR" dirty="0" err="1"/>
              <a:t>Ekonomizer</a:t>
            </a:r>
            <a:r>
              <a:rPr lang="tr-TR" dirty="0"/>
              <a:t> sirkülasyon pompası çalışma bilgisi</a:t>
            </a:r>
          </a:p>
          <a:p>
            <a:pPr marL="285750" indent="-285750" algn="just">
              <a:buFontTx/>
              <a:buChar char="-"/>
            </a:pPr>
            <a:r>
              <a:rPr lang="tr-TR" dirty="0" err="1"/>
              <a:t>Ekonomizer</a:t>
            </a:r>
            <a:r>
              <a:rPr lang="tr-TR" dirty="0"/>
              <a:t> su giriş sıcaklığı</a:t>
            </a:r>
          </a:p>
          <a:p>
            <a:pPr marL="285750" indent="-285750" algn="just">
              <a:buFontTx/>
              <a:buChar char="-"/>
            </a:pPr>
            <a:r>
              <a:rPr lang="tr-TR" dirty="0" err="1"/>
              <a:t>Ekonomizer</a:t>
            </a:r>
            <a:r>
              <a:rPr lang="tr-TR" dirty="0"/>
              <a:t> su giriş debisi</a:t>
            </a:r>
          </a:p>
          <a:p>
            <a:pPr marL="285750" indent="-285750" algn="just">
              <a:buFontTx/>
              <a:buChar char="-"/>
            </a:pPr>
            <a:r>
              <a:rPr lang="tr-TR" dirty="0" err="1"/>
              <a:t>Ekonomizer</a:t>
            </a:r>
            <a:r>
              <a:rPr lang="tr-TR" dirty="0"/>
              <a:t> su çıkış sıcaklığı</a:t>
            </a:r>
          </a:p>
          <a:p>
            <a:pPr marL="285750" indent="-285750" algn="just">
              <a:buFontTx/>
              <a:buChar char="-"/>
            </a:pPr>
            <a:r>
              <a:rPr lang="tr-TR" dirty="0" err="1"/>
              <a:t>Ekonomizer</a:t>
            </a:r>
            <a:r>
              <a:rPr lang="tr-TR" dirty="0"/>
              <a:t> üretilen ısı miktarı</a:t>
            </a:r>
          </a:p>
          <a:p>
            <a:pPr marL="285750" indent="-285750" algn="just">
              <a:buFontTx/>
              <a:buChar char="-"/>
            </a:pPr>
            <a:r>
              <a:rPr lang="tr-TR" dirty="0" err="1"/>
              <a:t>Ekonomizer</a:t>
            </a:r>
            <a:r>
              <a:rPr lang="tr-TR" dirty="0"/>
              <a:t> baca gazı giriş sıcaklığı</a:t>
            </a:r>
          </a:p>
          <a:p>
            <a:pPr marL="285750" indent="-285750" algn="just">
              <a:buFontTx/>
              <a:buChar char="-"/>
            </a:pPr>
            <a:r>
              <a:rPr lang="tr-TR" dirty="0" err="1"/>
              <a:t>Ekonomizer</a:t>
            </a:r>
            <a:r>
              <a:rPr lang="tr-TR" dirty="0"/>
              <a:t> baca gazı çıkış sıcaklığı</a:t>
            </a:r>
          </a:p>
          <a:p>
            <a:pPr marL="285750" indent="-285750" algn="just">
              <a:buFontTx/>
              <a:buChar char="-"/>
            </a:pPr>
            <a:r>
              <a:rPr lang="tr-TR" dirty="0" err="1"/>
              <a:t>Ekonomizer</a:t>
            </a:r>
            <a:r>
              <a:rPr lang="tr-TR" dirty="0"/>
              <a:t> baca gazı debisi </a:t>
            </a:r>
          </a:p>
          <a:p>
            <a:pPr marL="285750" indent="-285750" algn="just">
              <a:buFontTx/>
              <a:buChar char="-"/>
            </a:pPr>
            <a:r>
              <a:rPr lang="tr-TR" dirty="0" err="1"/>
              <a:t>Ekonomizer</a:t>
            </a:r>
            <a:r>
              <a:rPr lang="tr-TR" dirty="0"/>
              <a:t> vana pozisyonları</a:t>
            </a:r>
          </a:p>
          <a:p>
            <a:pPr marL="285750" indent="-285750" algn="just">
              <a:buFontTx/>
              <a:buChar char="-"/>
            </a:pPr>
            <a:r>
              <a:rPr lang="tr-TR" dirty="0" err="1"/>
              <a:t>Ekonomizer</a:t>
            </a:r>
            <a:r>
              <a:rPr lang="tr-TR" dirty="0"/>
              <a:t> klape-damper pozisyonları</a:t>
            </a:r>
          </a:p>
          <a:p>
            <a:pPr marL="285750" indent="-285750" algn="just">
              <a:buFontTx/>
              <a:buChar char="-"/>
            </a:pPr>
            <a:r>
              <a:rPr lang="tr-TR" dirty="0"/>
              <a:t>Kirlilik durumu</a:t>
            </a:r>
          </a:p>
          <a:p>
            <a:pPr marL="285750" indent="-285750" algn="just">
              <a:buFontTx/>
              <a:buChar char="-"/>
            </a:pPr>
            <a:r>
              <a:rPr lang="tr-TR" dirty="0"/>
              <a:t>Basınç</a:t>
            </a:r>
          </a:p>
        </p:txBody>
      </p:sp>
      <p:pic>
        <p:nvPicPr>
          <p:cNvPr id="11" name="Resim 10">
            <a:extLst>
              <a:ext uri="{FF2B5EF4-FFF2-40B4-BE49-F238E27FC236}">
                <a16:creationId xmlns:a16="http://schemas.microsoft.com/office/drawing/2014/main" id="{4EFC0CBC-1057-78F8-E649-F791353C17D2}"/>
              </a:ext>
            </a:extLst>
          </p:cNvPr>
          <p:cNvPicPr>
            <a:picLocks noChangeAspect="1"/>
          </p:cNvPicPr>
          <p:nvPr/>
        </p:nvPicPr>
        <p:blipFill>
          <a:blip r:embed="rId4"/>
          <a:stretch>
            <a:fillRect/>
          </a:stretch>
        </p:blipFill>
        <p:spPr>
          <a:xfrm>
            <a:off x="6359014" y="1969787"/>
            <a:ext cx="5832986" cy="3335739"/>
          </a:xfrm>
          <a:prstGeom prst="rect">
            <a:avLst/>
          </a:prstGeom>
        </p:spPr>
      </p:pic>
      <p:pic>
        <p:nvPicPr>
          <p:cNvPr id="15" name="Resim 14" descr="grafik, logo, grafik tasarım, yazı tipi içeren bir resim&#10;&#10;Yapay zeka tarafından oluşturulmuş içerik yanlış olabilir.">
            <a:extLst>
              <a:ext uri="{FF2B5EF4-FFF2-40B4-BE49-F238E27FC236}">
                <a16:creationId xmlns:a16="http://schemas.microsoft.com/office/drawing/2014/main" id="{4A6E1D2A-8DA3-CD85-A8B5-80B64514F1BA}"/>
              </a:ext>
            </a:extLst>
          </p:cNvPr>
          <p:cNvPicPr>
            <a:picLocks noChangeAspect="1"/>
          </p:cNvPicPr>
          <p:nvPr/>
        </p:nvPicPr>
        <p:blipFill>
          <a:blip r:embed="rId5">
            <a:alphaModFix amt="20000"/>
            <a:extLst>
              <a:ext uri="{28A0092B-C50C-407E-A947-70E740481C1C}">
                <a14:useLocalDpi xmlns:a14="http://schemas.microsoft.com/office/drawing/2010/main" val="0"/>
              </a:ext>
            </a:extLst>
          </a:blip>
          <a:stretch>
            <a:fillRect/>
          </a:stretch>
        </p:blipFill>
        <p:spPr>
          <a:xfrm>
            <a:off x="3197893" y="1898409"/>
            <a:ext cx="5675323" cy="3533775"/>
          </a:xfrm>
          <a:prstGeom prst="rect">
            <a:avLst/>
          </a:prstGeom>
        </p:spPr>
      </p:pic>
    </p:spTree>
    <p:extLst>
      <p:ext uri="{BB962C8B-B14F-4D97-AF65-F5344CB8AC3E}">
        <p14:creationId xmlns:p14="http://schemas.microsoft.com/office/powerpoint/2010/main" val="26064714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C64288B-B4CC-09FC-323F-D4A1525E791D}"/>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5885255F-D17A-44EE-FAD5-2636C4ACCF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049E0BF2-5F6A-BCA5-3067-788BD67F0721}"/>
              </a:ext>
            </a:extLst>
          </p:cNvPr>
          <p:cNvSpPr>
            <a:spLocks noGrp="1"/>
          </p:cNvSpPr>
          <p:nvPr>
            <p:ph type="title"/>
          </p:nvPr>
        </p:nvSpPr>
        <p:spPr>
          <a:xfrm>
            <a:off x="273033" y="433937"/>
            <a:ext cx="9921239" cy="704090"/>
          </a:xfrm>
        </p:spPr>
        <p:txBody>
          <a:bodyPr anchor="ctr">
            <a:normAutofit/>
          </a:bodyPr>
          <a:lstStyle/>
          <a:p>
            <a:r>
              <a:rPr lang="tr-TR" dirty="0"/>
              <a:t>OTOMASYON VE KORUYUCU DONANIM</a:t>
            </a:r>
          </a:p>
        </p:txBody>
      </p:sp>
      <p:pic>
        <p:nvPicPr>
          <p:cNvPr id="3" name="Resim 2">
            <a:extLst>
              <a:ext uri="{FF2B5EF4-FFF2-40B4-BE49-F238E27FC236}">
                <a16:creationId xmlns:a16="http://schemas.microsoft.com/office/drawing/2014/main" id="{A458A0FB-3120-A7C3-E81D-FC6561BB5216}"/>
              </a:ext>
            </a:extLst>
          </p:cNvPr>
          <p:cNvPicPr>
            <a:picLocks noChangeAspect="1"/>
          </p:cNvPicPr>
          <p:nvPr/>
        </p:nvPicPr>
        <p:blipFill>
          <a:blip r:embed="rId2"/>
          <a:stretch>
            <a:fillRect/>
          </a:stretch>
        </p:blipFill>
        <p:spPr>
          <a:xfrm>
            <a:off x="10194272" y="44652"/>
            <a:ext cx="1997708" cy="212523"/>
          </a:xfrm>
          <a:prstGeom prst="rect">
            <a:avLst/>
          </a:prstGeom>
        </p:spPr>
      </p:pic>
      <p:sp>
        <p:nvSpPr>
          <p:cNvPr id="13" name="Metin kutusu 12">
            <a:extLst>
              <a:ext uri="{FF2B5EF4-FFF2-40B4-BE49-F238E27FC236}">
                <a16:creationId xmlns:a16="http://schemas.microsoft.com/office/drawing/2014/main" id="{8E2DD283-5126-7C8D-190E-C0285FA405D5}"/>
              </a:ext>
            </a:extLst>
          </p:cNvPr>
          <p:cNvSpPr txBox="1"/>
          <p:nvPr/>
        </p:nvSpPr>
        <p:spPr>
          <a:xfrm>
            <a:off x="-260162" y="1754795"/>
            <a:ext cx="6121466" cy="646331"/>
          </a:xfrm>
          <a:prstGeom prst="rect">
            <a:avLst/>
          </a:prstGeom>
          <a:noFill/>
        </p:spPr>
        <p:txBody>
          <a:bodyPr wrap="square" rtlCol="0">
            <a:spAutoFit/>
          </a:bodyPr>
          <a:lstStyle/>
          <a:p>
            <a:pPr algn="just"/>
            <a:endParaRPr lang="tr-TR" dirty="0"/>
          </a:p>
          <a:p>
            <a:pPr algn="just"/>
            <a:endParaRPr lang="tr-TR" dirty="0"/>
          </a:p>
        </p:txBody>
      </p:sp>
      <p:sp>
        <p:nvSpPr>
          <p:cNvPr id="8" name="Metin kutusu 7">
            <a:extLst>
              <a:ext uri="{FF2B5EF4-FFF2-40B4-BE49-F238E27FC236}">
                <a16:creationId xmlns:a16="http://schemas.microsoft.com/office/drawing/2014/main" id="{3FA98BEE-E033-DBC6-D910-0DEE9DACF60C}"/>
              </a:ext>
            </a:extLst>
          </p:cNvPr>
          <p:cNvSpPr txBox="1"/>
          <p:nvPr/>
        </p:nvSpPr>
        <p:spPr>
          <a:xfrm>
            <a:off x="0" y="2327590"/>
            <a:ext cx="6395786" cy="2675412"/>
          </a:xfrm>
          <a:prstGeom prst="rect">
            <a:avLst/>
          </a:prstGeom>
          <a:noFill/>
        </p:spPr>
        <p:txBody>
          <a:bodyPr wrap="square" rtlCol="0">
            <a:spAutoFit/>
          </a:bodyPr>
          <a:lstStyle/>
          <a:p>
            <a:pPr algn="just"/>
            <a:r>
              <a:rPr lang="tr-TR" dirty="0"/>
              <a:t>Kurulacak bir </a:t>
            </a:r>
            <a:r>
              <a:rPr lang="tr-TR" dirty="0" err="1"/>
              <a:t>ekonomizer</a:t>
            </a:r>
            <a:r>
              <a:rPr lang="tr-TR" dirty="0"/>
              <a:t> veya reküperatör sisteminde, sistemin izlenmesi ve kontrolü hayati önem sahiptir. Kurduğumuz sistemlerde aşağıdaki hususları kontrol etmekteyiz;</a:t>
            </a:r>
          </a:p>
          <a:p>
            <a:pPr algn="just"/>
            <a:endParaRPr lang="tr-TR" dirty="0"/>
          </a:p>
          <a:p>
            <a:pPr marL="285750" indent="-285750" algn="just">
              <a:lnSpc>
                <a:spcPct val="150000"/>
              </a:lnSpc>
              <a:buFontTx/>
              <a:buChar char="-"/>
            </a:pPr>
            <a:r>
              <a:rPr lang="tr-TR" dirty="0" err="1"/>
              <a:t>Ekonomizer</a:t>
            </a:r>
            <a:r>
              <a:rPr lang="tr-TR" dirty="0"/>
              <a:t> sirkülasyon pompa debisi</a:t>
            </a:r>
          </a:p>
          <a:p>
            <a:pPr marL="285750" indent="-285750" algn="just">
              <a:lnSpc>
                <a:spcPct val="150000"/>
              </a:lnSpc>
              <a:buFontTx/>
              <a:buChar char="-"/>
            </a:pPr>
            <a:r>
              <a:rPr lang="tr-TR" dirty="0" err="1"/>
              <a:t>Ekonomizer</a:t>
            </a:r>
            <a:r>
              <a:rPr lang="tr-TR" dirty="0"/>
              <a:t> su/hava çıkış sıcaklığı</a:t>
            </a:r>
          </a:p>
          <a:p>
            <a:pPr marL="285750" indent="-285750" algn="just">
              <a:lnSpc>
                <a:spcPct val="150000"/>
              </a:lnSpc>
              <a:buFontTx/>
              <a:buChar char="-"/>
            </a:pPr>
            <a:r>
              <a:rPr lang="tr-TR" dirty="0" err="1"/>
              <a:t>Ekonomizer</a:t>
            </a:r>
            <a:r>
              <a:rPr lang="tr-TR" dirty="0"/>
              <a:t> bypass klape-damper pozisyonları</a:t>
            </a:r>
          </a:p>
        </p:txBody>
      </p:sp>
      <p:pic>
        <p:nvPicPr>
          <p:cNvPr id="7" name="Resim 6">
            <a:extLst>
              <a:ext uri="{FF2B5EF4-FFF2-40B4-BE49-F238E27FC236}">
                <a16:creationId xmlns:a16="http://schemas.microsoft.com/office/drawing/2014/main" id="{986F47F5-1422-B4A1-290B-91D216D2E6D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75751" y="1218389"/>
            <a:ext cx="4701949" cy="2558524"/>
          </a:xfrm>
          <a:prstGeom prst="rect">
            <a:avLst/>
          </a:prstGeom>
        </p:spPr>
      </p:pic>
      <p:pic>
        <p:nvPicPr>
          <p:cNvPr id="15" name="Resim 14" descr="grafik, logo, grafik tasarım, yazı tipi içeren bir resim&#10;&#10;Yapay zeka tarafından oluşturulmuş içerik yanlış olabilir.">
            <a:extLst>
              <a:ext uri="{FF2B5EF4-FFF2-40B4-BE49-F238E27FC236}">
                <a16:creationId xmlns:a16="http://schemas.microsoft.com/office/drawing/2014/main" id="{704A0DFC-4D74-C6F9-FB08-C772B34B7EC8}"/>
              </a:ext>
            </a:extLst>
          </p:cNvPr>
          <p:cNvPicPr>
            <a:picLocks noChangeAspect="1"/>
          </p:cNvPicPr>
          <p:nvPr/>
        </p:nvPicPr>
        <p:blipFill>
          <a:blip r:embed="rId4">
            <a:alphaModFix amt="20000"/>
            <a:extLst>
              <a:ext uri="{28A0092B-C50C-407E-A947-70E740481C1C}">
                <a14:useLocalDpi xmlns:a14="http://schemas.microsoft.com/office/drawing/2010/main" val="0"/>
              </a:ext>
            </a:extLst>
          </a:blip>
          <a:stretch>
            <a:fillRect/>
          </a:stretch>
        </p:blipFill>
        <p:spPr>
          <a:xfrm>
            <a:off x="3023653" y="1933920"/>
            <a:ext cx="5675323" cy="3533775"/>
          </a:xfrm>
          <a:prstGeom prst="rect">
            <a:avLst/>
          </a:prstGeom>
        </p:spPr>
      </p:pic>
      <p:pic>
        <p:nvPicPr>
          <p:cNvPr id="11" name="Resim 10">
            <a:extLst>
              <a:ext uri="{FF2B5EF4-FFF2-40B4-BE49-F238E27FC236}">
                <a16:creationId xmlns:a16="http://schemas.microsoft.com/office/drawing/2014/main" id="{DF9FD506-7746-D1A9-CF41-991BBC95174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375751" y="3857276"/>
            <a:ext cx="4701949" cy="2566787"/>
          </a:xfrm>
          <a:prstGeom prst="rect">
            <a:avLst/>
          </a:prstGeom>
        </p:spPr>
      </p:pic>
      <p:pic>
        <p:nvPicPr>
          <p:cNvPr id="6" name="Picture 8">
            <a:extLst>
              <a:ext uri="{FF2B5EF4-FFF2-40B4-BE49-F238E27FC236}">
                <a16:creationId xmlns:a16="http://schemas.microsoft.com/office/drawing/2014/main" id="{94582797-C01C-D53D-31A0-D2C99466216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815989" y="6093937"/>
            <a:ext cx="1375991" cy="7899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375385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888BCF2-EE34-4637-B458-0CD8FD91C1FB}"/>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EEA0F285-D70D-DFC4-7964-DA11E30576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9C8D98F0-707A-D16E-3CF6-FE0DBFB6197F}"/>
              </a:ext>
            </a:extLst>
          </p:cNvPr>
          <p:cNvSpPr>
            <a:spLocks noGrp="1"/>
          </p:cNvSpPr>
          <p:nvPr>
            <p:ph type="title"/>
          </p:nvPr>
        </p:nvSpPr>
        <p:spPr>
          <a:xfrm>
            <a:off x="273033" y="433937"/>
            <a:ext cx="9921239" cy="704090"/>
          </a:xfrm>
        </p:spPr>
        <p:txBody>
          <a:bodyPr anchor="ctr">
            <a:normAutofit/>
          </a:bodyPr>
          <a:lstStyle/>
          <a:p>
            <a:r>
              <a:rPr lang="tr-TR" dirty="0"/>
              <a:t>OTOMASYON VE KORUYUCU DONANIM</a:t>
            </a:r>
          </a:p>
        </p:txBody>
      </p:sp>
      <p:pic>
        <p:nvPicPr>
          <p:cNvPr id="3" name="Resim 2">
            <a:extLst>
              <a:ext uri="{FF2B5EF4-FFF2-40B4-BE49-F238E27FC236}">
                <a16:creationId xmlns:a16="http://schemas.microsoft.com/office/drawing/2014/main" id="{D76211BF-14F0-2778-7698-A4081C01F847}"/>
              </a:ext>
            </a:extLst>
          </p:cNvPr>
          <p:cNvPicPr>
            <a:picLocks noChangeAspect="1"/>
          </p:cNvPicPr>
          <p:nvPr/>
        </p:nvPicPr>
        <p:blipFill>
          <a:blip r:embed="rId2"/>
          <a:stretch>
            <a:fillRect/>
          </a:stretch>
        </p:blipFill>
        <p:spPr>
          <a:xfrm>
            <a:off x="10194272" y="44652"/>
            <a:ext cx="1997708" cy="212523"/>
          </a:xfrm>
          <a:prstGeom prst="rect">
            <a:avLst/>
          </a:prstGeom>
        </p:spPr>
      </p:pic>
      <p:pic>
        <p:nvPicPr>
          <p:cNvPr id="6" name="Picture 8">
            <a:extLst>
              <a:ext uri="{FF2B5EF4-FFF2-40B4-BE49-F238E27FC236}">
                <a16:creationId xmlns:a16="http://schemas.microsoft.com/office/drawing/2014/main" id="{DCDCA4C2-CC42-7A0D-F28C-4A71B495B5D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15989" y="6093937"/>
            <a:ext cx="1375991" cy="7899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Metin kutusu 12">
            <a:extLst>
              <a:ext uri="{FF2B5EF4-FFF2-40B4-BE49-F238E27FC236}">
                <a16:creationId xmlns:a16="http://schemas.microsoft.com/office/drawing/2014/main" id="{83A382F1-10EE-FB2A-8DEA-FB4E849C7667}"/>
              </a:ext>
            </a:extLst>
          </p:cNvPr>
          <p:cNvSpPr txBox="1"/>
          <p:nvPr/>
        </p:nvSpPr>
        <p:spPr>
          <a:xfrm>
            <a:off x="-260162" y="1754795"/>
            <a:ext cx="6121466" cy="646331"/>
          </a:xfrm>
          <a:prstGeom prst="rect">
            <a:avLst/>
          </a:prstGeom>
          <a:noFill/>
        </p:spPr>
        <p:txBody>
          <a:bodyPr wrap="square" rtlCol="0">
            <a:spAutoFit/>
          </a:bodyPr>
          <a:lstStyle/>
          <a:p>
            <a:pPr algn="just"/>
            <a:endParaRPr lang="tr-TR" dirty="0"/>
          </a:p>
          <a:p>
            <a:pPr algn="just"/>
            <a:endParaRPr lang="tr-TR" dirty="0"/>
          </a:p>
        </p:txBody>
      </p:sp>
      <p:pic>
        <p:nvPicPr>
          <p:cNvPr id="5" name="Resim 4">
            <a:extLst>
              <a:ext uri="{FF2B5EF4-FFF2-40B4-BE49-F238E27FC236}">
                <a16:creationId xmlns:a16="http://schemas.microsoft.com/office/drawing/2014/main" id="{790DBC4E-0FC1-62EC-5546-8F2EA0BD73F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552700" y="1425816"/>
            <a:ext cx="7312447" cy="5426229"/>
          </a:xfrm>
          <a:prstGeom prst="rect">
            <a:avLst/>
          </a:prstGeom>
        </p:spPr>
      </p:pic>
      <p:pic>
        <p:nvPicPr>
          <p:cNvPr id="15" name="Resim 14" descr="grafik, logo, grafik tasarım, yazı tipi içeren bir resim&#10;&#10;Yapay zeka tarafından oluşturulmuş içerik yanlış olabilir.">
            <a:extLst>
              <a:ext uri="{FF2B5EF4-FFF2-40B4-BE49-F238E27FC236}">
                <a16:creationId xmlns:a16="http://schemas.microsoft.com/office/drawing/2014/main" id="{ABD7CB26-5883-AD46-345C-473BBE3E3067}"/>
              </a:ext>
            </a:extLst>
          </p:cNvPr>
          <p:cNvPicPr>
            <a:picLocks noChangeAspect="1"/>
          </p:cNvPicPr>
          <p:nvPr/>
        </p:nvPicPr>
        <p:blipFill>
          <a:blip r:embed="rId5">
            <a:alphaModFix amt="20000"/>
            <a:extLst>
              <a:ext uri="{28A0092B-C50C-407E-A947-70E740481C1C}">
                <a14:useLocalDpi xmlns:a14="http://schemas.microsoft.com/office/drawing/2010/main" val="0"/>
              </a:ext>
            </a:extLst>
          </a:blip>
          <a:stretch>
            <a:fillRect/>
          </a:stretch>
        </p:blipFill>
        <p:spPr>
          <a:xfrm>
            <a:off x="3197893" y="1898409"/>
            <a:ext cx="5675323" cy="3533775"/>
          </a:xfrm>
          <a:prstGeom prst="rect">
            <a:avLst/>
          </a:prstGeom>
        </p:spPr>
      </p:pic>
    </p:spTree>
    <p:extLst>
      <p:ext uri="{BB962C8B-B14F-4D97-AF65-F5344CB8AC3E}">
        <p14:creationId xmlns:p14="http://schemas.microsoft.com/office/powerpoint/2010/main" val="17367249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4D2AD0D-AF2F-A6D9-5C60-C28AD33BDF97}"/>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8FB31234-246D-C105-01A8-CADF9CC359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C47173F8-98A6-D4C7-D2A4-BD74E97023EA}"/>
              </a:ext>
            </a:extLst>
          </p:cNvPr>
          <p:cNvSpPr>
            <a:spLocks noGrp="1"/>
          </p:cNvSpPr>
          <p:nvPr>
            <p:ph type="title"/>
          </p:nvPr>
        </p:nvSpPr>
        <p:spPr>
          <a:xfrm>
            <a:off x="273033" y="433937"/>
            <a:ext cx="9921239" cy="704090"/>
          </a:xfrm>
        </p:spPr>
        <p:txBody>
          <a:bodyPr anchor="ctr">
            <a:normAutofit/>
          </a:bodyPr>
          <a:lstStyle/>
          <a:p>
            <a:r>
              <a:rPr lang="tr-TR" dirty="0"/>
              <a:t>OTOMASYON VE KORUYUCU DONANIM</a:t>
            </a:r>
          </a:p>
        </p:txBody>
      </p:sp>
      <p:pic>
        <p:nvPicPr>
          <p:cNvPr id="3" name="Resim 2">
            <a:extLst>
              <a:ext uri="{FF2B5EF4-FFF2-40B4-BE49-F238E27FC236}">
                <a16:creationId xmlns:a16="http://schemas.microsoft.com/office/drawing/2014/main" id="{70D1CD45-F272-4385-68A3-BC2A6DF8F4C9}"/>
              </a:ext>
            </a:extLst>
          </p:cNvPr>
          <p:cNvPicPr>
            <a:picLocks noChangeAspect="1"/>
          </p:cNvPicPr>
          <p:nvPr/>
        </p:nvPicPr>
        <p:blipFill>
          <a:blip r:embed="rId2"/>
          <a:stretch>
            <a:fillRect/>
          </a:stretch>
        </p:blipFill>
        <p:spPr>
          <a:xfrm>
            <a:off x="10194272" y="44652"/>
            <a:ext cx="1997708" cy="212523"/>
          </a:xfrm>
          <a:prstGeom prst="rect">
            <a:avLst/>
          </a:prstGeom>
        </p:spPr>
      </p:pic>
      <p:pic>
        <p:nvPicPr>
          <p:cNvPr id="6" name="Picture 8">
            <a:extLst>
              <a:ext uri="{FF2B5EF4-FFF2-40B4-BE49-F238E27FC236}">
                <a16:creationId xmlns:a16="http://schemas.microsoft.com/office/drawing/2014/main" id="{3DAF621C-F308-979D-1C83-ABEA1AAC41C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15989" y="6093937"/>
            <a:ext cx="1375991" cy="7899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Metin kutusu 12">
            <a:extLst>
              <a:ext uri="{FF2B5EF4-FFF2-40B4-BE49-F238E27FC236}">
                <a16:creationId xmlns:a16="http://schemas.microsoft.com/office/drawing/2014/main" id="{2EFB9A11-9178-B507-4E83-4387CD1340F6}"/>
              </a:ext>
            </a:extLst>
          </p:cNvPr>
          <p:cNvSpPr txBox="1"/>
          <p:nvPr/>
        </p:nvSpPr>
        <p:spPr>
          <a:xfrm>
            <a:off x="-260162" y="1754795"/>
            <a:ext cx="6121466" cy="646331"/>
          </a:xfrm>
          <a:prstGeom prst="rect">
            <a:avLst/>
          </a:prstGeom>
          <a:noFill/>
        </p:spPr>
        <p:txBody>
          <a:bodyPr wrap="square" rtlCol="0">
            <a:spAutoFit/>
          </a:bodyPr>
          <a:lstStyle/>
          <a:p>
            <a:pPr algn="just"/>
            <a:endParaRPr lang="tr-TR" dirty="0"/>
          </a:p>
          <a:p>
            <a:pPr algn="just"/>
            <a:endParaRPr lang="tr-TR" dirty="0"/>
          </a:p>
        </p:txBody>
      </p:sp>
      <p:pic>
        <p:nvPicPr>
          <p:cNvPr id="7" name="Resim 6">
            <a:extLst>
              <a:ext uri="{FF2B5EF4-FFF2-40B4-BE49-F238E27FC236}">
                <a16:creationId xmlns:a16="http://schemas.microsoft.com/office/drawing/2014/main" id="{86D7BD57-B45C-F350-281B-255C358B710C}"/>
              </a:ext>
            </a:extLst>
          </p:cNvPr>
          <p:cNvPicPr>
            <a:picLocks noChangeAspect="1"/>
          </p:cNvPicPr>
          <p:nvPr/>
        </p:nvPicPr>
        <p:blipFill>
          <a:blip r:embed="rId4"/>
          <a:stretch>
            <a:fillRect/>
          </a:stretch>
        </p:blipFill>
        <p:spPr>
          <a:xfrm>
            <a:off x="0" y="1314789"/>
            <a:ext cx="10673795" cy="4857411"/>
          </a:xfrm>
          <a:prstGeom prst="rect">
            <a:avLst/>
          </a:prstGeom>
        </p:spPr>
      </p:pic>
      <p:pic>
        <p:nvPicPr>
          <p:cNvPr id="15" name="Resim 14" descr="grafik, logo, grafik tasarım, yazı tipi içeren bir resim&#10;&#10;Yapay zeka tarafından oluşturulmuş içerik yanlış olabilir.">
            <a:extLst>
              <a:ext uri="{FF2B5EF4-FFF2-40B4-BE49-F238E27FC236}">
                <a16:creationId xmlns:a16="http://schemas.microsoft.com/office/drawing/2014/main" id="{7CEEC55A-2094-291C-9CD3-089604D116C9}"/>
              </a:ext>
            </a:extLst>
          </p:cNvPr>
          <p:cNvPicPr>
            <a:picLocks noChangeAspect="1"/>
          </p:cNvPicPr>
          <p:nvPr/>
        </p:nvPicPr>
        <p:blipFill>
          <a:blip r:embed="rId5">
            <a:alphaModFix amt="20000"/>
            <a:extLst>
              <a:ext uri="{28A0092B-C50C-407E-A947-70E740481C1C}">
                <a14:useLocalDpi xmlns:a14="http://schemas.microsoft.com/office/drawing/2010/main" val="0"/>
              </a:ext>
            </a:extLst>
          </a:blip>
          <a:stretch>
            <a:fillRect/>
          </a:stretch>
        </p:blipFill>
        <p:spPr>
          <a:xfrm>
            <a:off x="2800571" y="1976606"/>
            <a:ext cx="5675323" cy="3533775"/>
          </a:xfrm>
          <a:prstGeom prst="rect">
            <a:avLst/>
          </a:prstGeom>
        </p:spPr>
      </p:pic>
    </p:spTree>
    <p:extLst>
      <p:ext uri="{BB962C8B-B14F-4D97-AF65-F5344CB8AC3E}">
        <p14:creationId xmlns:p14="http://schemas.microsoft.com/office/powerpoint/2010/main" val="39525344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1A1FB9-0F63-332D-AF77-D32C3FC33787}"/>
            </a:ext>
          </a:extLst>
        </p:cNvPr>
        <p:cNvGrpSpPr/>
        <p:nvPr/>
      </p:nvGrpSpPr>
      <p:grpSpPr>
        <a:xfrm>
          <a:off x="0" y="0"/>
          <a:ext cx="0" cy="0"/>
          <a:chOff x="0" y="0"/>
          <a:chExt cx="0" cy="0"/>
        </a:xfrm>
      </p:grpSpPr>
      <p:pic>
        <p:nvPicPr>
          <p:cNvPr id="7" name="Resim 6" descr="metin, ekran görüntüsü içeren bir resim&#10;&#10;Yapay zeka tarafından oluşturulmuş içerik yanlış olabilir.">
            <a:extLst>
              <a:ext uri="{FF2B5EF4-FFF2-40B4-BE49-F238E27FC236}">
                <a16:creationId xmlns:a16="http://schemas.microsoft.com/office/drawing/2014/main" id="{AF774B02-8C2D-FB6A-3C26-2C279C9BF625}"/>
              </a:ext>
            </a:extLst>
          </p:cNvPr>
          <p:cNvPicPr>
            <a:picLocks noChangeAspect="1"/>
          </p:cNvPicPr>
          <p:nvPr/>
        </p:nvPicPr>
        <p:blipFill>
          <a:blip r:embed="rId2"/>
          <a:stretch>
            <a:fillRect/>
          </a:stretch>
        </p:blipFill>
        <p:spPr>
          <a:xfrm>
            <a:off x="13820" y="13810"/>
            <a:ext cx="12178179" cy="6848435"/>
          </a:xfrm>
          <a:prstGeom prst="rect">
            <a:avLst/>
          </a:prstGeom>
        </p:spPr>
      </p:pic>
    </p:spTree>
    <p:extLst>
      <p:ext uri="{BB962C8B-B14F-4D97-AF65-F5344CB8AC3E}">
        <p14:creationId xmlns:p14="http://schemas.microsoft.com/office/powerpoint/2010/main" val="23018945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5BDE51-BD0B-9D01-23BD-AE6DA5D5A5F5}"/>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17677809-4156-5C41-996E-FE12CFBD5CD8}"/>
              </a:ext>
            </a:extLst>
          </p:cNvPr>
          <p:cNvSpPr>
            <a:spLocks noGrp="1"/>
          </p:cNvSpPr>
          <p:nvPr>
            <p:ph type="title"/>
          </p:nvPr>
        </p:nvSpPr>
        <p:spPr/>
        <p:txBody>
          <a:bodyPr/>
          <a:lstStyle/>
          <a:p>
            <a:r>
              <a:rPr lang="tr-TR" dirty="0"/>
              <a:t>BİZ KİMİZ</a:t>
            </a:r>
          </a:p>
        </p:txBody>
      </p:sp>
      <p:pic>
        <p:nvPicPr>
          <p:cNvPr id="16386" name="Picture 2" descr="EMAR Satış Sonrası Müşteri Hizmetleri Sanayi ve Ticaret A.Ş. - Elginkan  Kariyer">
            <a:extLst>
              <a:ext uri="{FF2B5EF4-FFF2-40B4-BE49-F238E27FC236}">
                <a16:creationId xmlns:a16="http://schemas.microsoft.com/office/drawing/2014/main" id="{15F553B2-2C7B-ABE0-70B7-581E94E860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920297"/>
            <a:ext cx="12191999" cy="1937703"/>
          </a:xfrm>
          <a:prstGeom prst="rect">
            <a:avLst/>
          </a:prstGeom>
          <a:noFill/>
          <a:extLst>
            <a:ext uri="{909E8E84-426E-40DD-AFC4-6F175D3DCCD1}">
              <a14:hiddenFill xmlns:a14="http://schemas.microsoft.com/office/drawing/2010/main">
                <a:solidFill>
                  <a:srgbClr val="FFFFFF"/>
                </a:solidFill>
              </a14:hiddenFill>
            </a:ext>
          </a:extLst>
        </p:spPr>
      </p:pic>
      <p:pic>
        <p:nvPicPr>
          <p:cNvPr id="16388" name="Picture 4" descr="Eca Proteus Premix 24 Kw Tam Yoğuşmalı Kombi Fiyatları ve Özellikleri |  Hemen Satın Al - Eykom">
            <a:extLst>
              <a:ext uri="{FF2B5EF4-FFF2-40B4-BE49-F238E27FC236}">
                <a16:creationId xmlns:a16="http://schemas.microsoft.com/office/drawing/2014/main" id="{B66DD52B-E19B-FDE6-CABD-5F0216F3A7D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110" t="9445" r="26528" b="10973"/>
          <a:stretch>
            <a:fillRect/>
          </a:stretch>
        </p:blipFill>
        <p:spPr bwMode="auto">
          <a:xfrm>
            <a:off x="145923" y="1314451"/>
            <a:ext cx="1971675" cy="3313108"/>
          </a:xfrm>
          <a:prstGeom prst="rect">
            <a:avLst/>
          </a:prstGeom>
          <a:noFill/>
          <a:extLst>
            <a:ext uri="{909E8E84-426E-40DD-AFC4-6F175D3DCCD1}">
              <a14:hiddenFill xmlns:a14="http://schemas.microsoft.com/office/drawing/2010/main">
                <a:solidFill>
                  <a:srgbClr val="FFFFFF"/>
                </a:solidFill>
              </a14:hiddenFill>
            </a:ext>
          </a:extLst>
        </p:spPr>
      </p:pic>
      <p:pic>
        <p:nvPicPr>
          <p:cNvPr id="16390" name="Picture 6" descr="E.C.A Felis 100 Duvar Tipi Yoğuşmalı Kazan Fiyatları">
            <a:extLst>
              <a:ext uri="{FF2B5EF4-FFF2-40B4-BE49-F238E27FC236}">
                <a16:creationId xmlns:a16="http://schemas.microsoft.com/office/drawing/2014/main" id="{384FF9D2-6CEA-9686-9F48-5E0B47BBE16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6667" t="24510" r="25972" b="23986"/>
          <a:stretch>
            <a:fillRect/>
          </a:stretch>
        </p:blipFill>
        <p:spPr bwMode="auto">
          <a:xfrm>
            <a:off x="2239109" y="1526040"/>
            <a:ext cx="2783437" cy="3026910"/>
          </a:xfrm>
          <a:prstGeom prst="rect">
            <a:avLst/>
          </a:prstGeom>
          <a:noFill/>
          <a:extLst>
            <a:ext uri="{909E8E84-426E-40DD-AFC4-6F175D3DCCD1}">
              <a14:hiddenFill xmlns:a14="http://schemas.microsoft.com/office/drawing/2010/main">
                <a:solidFill>
                  <a:srgbClr val="FFFFFF"/>
                </a:solidFill>
              </a14:hiddenFill>
            </a:ext>
          </a:extLst>
        </p:spPr>
      </p:pic>
      <p:pic>
        <p:nvPicPr>
          <p:cNvPr id="16392" name="Picture 8" descr="ECA 3'lü Batarya Seti(Banyo 482+Lavabo 053+Eviye 082H)">
            <a:extLst>
              <a:ext uri="{FF2B5EF4-FFF2-40B4-BE49-F238E27FC236}">
                <a16:creationId xmlns:a16="http://schemas.microsoft.com/office/drawing/2014/main" id="{14F298D0-1644-3C9A-52CB-9138A42F73A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44057" y="1551780"/>
            <a:ext cx="2409397" cy="2838450"/>
          </a:xfrm>
          <a:prstGeom prst="rect">
            <a:avLst/>
          </a:prstGeom>
          <a:noFill/>
          <a:extLst>
            <a:ext uri="{909E8E84-426E-40DD-AFC4-6F175D3DCCD1}">
              <a14:hiddenFill xmlns:a14="http://schemas.microsoft.com/office/drawing/2010/main">
                <a:solidFill>
                  <a:srgbClr val="FFFFFF"/>
                </a:solidFill>
              </a14:hiddenFill>
            </a:ext>
          </a:extLst>
        </p:spPr>
      </p:pic>
      <p:pic>
        <p:nvPicPr>
          <p:cNvPr id="16394" name="Picture 10" descr="E.C.A 600*1600 Eca Su Hazneli Panel Radyatör Fiyatı">
            <a:extLst>
              <a:ext uri="{FF2B5EF4-FFF2-40B4-BE49-F238E27FC236}">
                <a16:creationId xmlns:a16="http://schemas.microsoft.com/office/drawing/2014/main" id="{2B4822F2-EE0E-DB01-D1C7-43D707B3985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64799" y="1314451"/>
            <a:ext cx="3571875" cy="3571875"/>
          </a:xfrm>
          <a:prstGeom prst="rect">
            <a:avLst/>
          </a:prstGeom>
          <a:noFill/>
          <a:extLst>
            <a:ext uri="{909E8E84-426E-40DD-AFC4-6F175D3DCCD1}">
              <a14:hiddenFill xmlns:a14="http://schemas.microsoft.com/office/drawing/2010/main">
                <a:solidFill>
                  <a:srgbClr val="FFFFFF"/>
                </a:solidFill>
              </a14:hiddenFill>
            </a:ext>
          </a:extLst>
        </p:spPr>
      </p:pic>
      <p:pic>
        <p:nvPicPr>
          <p:cNvPr id="3" name="Resim 2">
            <a:extLst>
              <a:ext uri="{FF2B5EF4-FFF2-40B4-BE49-F238E27FC236}">
                <a16:creationId xmlns:a16="http://schemas.microsoft.com/office/drawing/2014/main" id="{2D57E52D-0BF3-B513-49F5-453DCB4F607B}"/>
              </a:ext>
            </a:extLst>
          </p:cNvPr>
          <p:cNvPicPr>
            <a:picLocks noChangeAspect="1"/>
          </p:cNvPicPr>
          <p:nvPr/>
        </p:nvPicPr>
        <p:blipFill>
          <a:blip r:embed="rId7"/>
          <a:stretch>
            <a:fillRect/>
          </a:stretch>
        </p:blipFill>
        <p:spPr>
          <a:xfrm>
            <a:off x="10078288" y="719"/>
            <a:ext cx="2113692" cy="224861"/>
          </a:xfrm>
          <a:prstGeom prst="rect">
            <a:avLst/>
          </a:prstGeom>
        </p:spPr>
      </p:pic>
    </p:spTree>
    <p:extLst>
      <p:ext uri="{BB962C8B-B14F-4D97-AF65-F5344CB8AC3E}">
        <p14:creationId xmlns:p14="http://schemas.microsoft.com/office/powerpoint/2010/main" val="3751901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ED9CF-8444-9E4A-D142-82C520EF2261}"/>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B96C9014-3996-15A2-E404-A2246F653641}"/>
              </a:ext>
            </a:extLst>
          </p:cNvPr>
          <p:cNvSpPr>
            <a:spLocks noGrp="1"/>
          </p:cNvSpPr>
          <p:nvPr>
            <p:ph type="title"/>
          </p:nvPr>
        </p:nvSpPr>
        <p:spPr/>
        <p:txBody>
          <a:bodyPr/>
          <a:lstStyle/>
          <a:p>
            <a:r>
              <a:rPr lang="tr-TR" dirty="0"/>
              <a:t>BİZ KİMİZ</a:t>
            </a:r>
          </a:p>
        </p:txBody>
      </p:sp>
      <p:pic>
        <p:nvPicPr>
          <p:cNvPr id="16386" name="Picture 2" descr="EMAR Satış Sonrası Müşteri Hizmetleri Sanayi ve Ticaret A.Ş. - Elginkan  Kariyer">
            <a:extLst>
              <a:ext uri="{FF2B5EF4-FFF2-40B4-BE49-F238E27FC236}">
                <a16:creationId xmlns:a16="http://schemas.microsoft.com/office/drawing/2014/main" id="{6DC93262-BD09-8D8C-6CD2-357A4A0A29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920297"/>
            <a:ext cx="12191999" cy="1937703"/>
          </a:xfrm>
          <a:prstGeom prst="rect">
            <a:avLst/>
          </a:prstGeom>
          <a:noFill/>
          <a:extLst>
            <a:ext uri="{909E8E84-426E-40DD-AFC4-6F175D3DCCD1}">
              <a14:hiddenFill xmlns:a14="http://schemas.microsoft.com/office/drawing/2010/main">
                <a:solidFill>
                  <a:srgbClr val="FFFFFF"/>
                </a:solidFill>
              </a14:hiddenFill>
            </a:ext>
          </a:extLst>
        </p:spPr>
      </p:pic>
      <p:pic>
        <p:nvPicPr>
          <p:cNvPr id="17410" name="Picture 2" descr="Eca G6 Doğal Gaz Sayaci">
            <a:extLst>
              <a:ext uri="{FF2B5EF4-FFF2-40B4-BE49-F238E27FC236}">
                <a16:creationId xmlns:a16="http://schemas.microsoft.com/office/drawing/2014/main" id="{089218E9-E592-A515-F813-6B9C9D77FF6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500" t="7500" r="10167" b="6833"/>
          <a:stretch>
            <a:fillRect/>
          </a:stretch>
        </p:blipFill>
        <p:spPr bwMode="auto">
          <a:xfrm>
            <a:off x="133350" y="1114769"/>
            <a:ext cx="1743076" cy="1906258"/>
          </a:xfrm>
          <a:prstGeom prst="rect">
            <a:avLst/>
          </a:prstGeom>
          <a:noFill/>
          <a:extLst>
            <a:ext uri="{909E8E84-426E-40DD-AFC4-6F175D3DCCD1}">
              <a14:hiddenFill xmlns:a14="http://schemas.microsoft.com/office/drawing/2010/main">
                <a:solidFill>
                  <a:srgbClr val="FFFFFF"/>
                </a:solidFill>
              </a14:hiddenFill>
            </a:ext>
          </a:extLst>
        </p:spPr>
      </p:pic>
      <p:pic>
        <p:nvPicPr>
          <p:cNvPr id="17412" name="Picture 4" descr="G-65 Rotary Doğal Gaz Sayacı">
            <a:extLst>
              <a:ext uri="{FF2B5EF4-FFF2-40B4-BE49-F238E27FC236}">
                <a16:creationId xmlns:a16="http://schemas.microsoft.com/office/drawing/2014/main" id="{E55629EE-8954-8FC7-D795-3892CC5EDD0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5279" t="10000" r="11249" b="15556"/>
          <a:stretch>
            <a:fillRect/>
          </a:stretch>
        </p:blipFill>
        <p:spPr bwMode="auto">
          <a:xfrm>
            <a:off x="133350" y="3021027"/>
            <a:ext cx="1743077" cy="1766142"/>
          </a:xfrm>
          <a:prstGeom prst="rect">
            <a:avLst/>
          </a:prstGeom>
          <a:noFill/>
          <a:extLst>
            <a:ext uri="{909E8E84-426E-40DD-AFC4-6F175D3DCCD1}">
              <a14:hiddenFill xmlns:a14="http://schemas.microsoft.com/office/drawing/2010/main">
                <a:solidFill>
                  <a:srgbClr val="FFFFFF"/>
                </a:solidFill>
              </a14:hiddenFill>
            </a:ext>
          </a:extLst>
        </p:spPr>
      </p:pic>
      <p:pic>
        <p:nvPicPr>
          <p:cNvPr id="17414" name="Picture 6" descr="Serel Vitrifiye">
            <a:extLst>
              <a:ext uri="{FF2B5EF4-FFF2-40B4-BE49-F238E27FC236}">
                <a16:creationId xmlns:a16="http://schemas.microsoft.com/office/drawing/2014/main" id="{D0832CB8-AAFE-7CC5-1338-C0002294827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62175" y="1374007"/>
            <a:ext cx="4667250" cy="2917031"/>
          </a:xfrm>
          <a:prstGeom prst="rect">
            <a:avLst/>
          </a:prstGeom>
          <a:noFill/>
          <a:extLst>
            <a:ext uri="{909E8E84-426E-40DD-AFC4-6F175D3DCCD1}">
              <a14:hiddenFill xmlns:a14="http://schemas.microsoft.com/office/drawing/2010/main">
                <a:solidFill>
                  <a:srgbClr val="FFFFFF"/>
                </a:solidFill>
              </a14:hiddenFill>
            </a:ext>
          </a:extLst>
        </p:spPr>
      </p:pic>
      <p:pic>
        <p:nvPicPr>
          <p:cNvPr id="17416" name="Picture 8" descr="Eca 1/2 Doğalgaz Küresel Vana Valfi 602122151 Fiyatı">
            <a:extLst>
              <a:ext uri="{FF2B5EF4-FFF2-40B4-BE49-F238E27FC236}">
                <a16:creationId xmlns:a16="http://schemas.microsoft.com/office/drawing/2014/main" id="{916D7BA9-E24A-9A11-CB42-63CA1DA192F6}"/>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3200" r="16048"/>
          <a:stretch>
            <a:fillRect/>
          </a:stretch>
        </p:blipFill>
        <p:spPr bwMode="auto">
          <a:xfrm>
            <a:off x="7308723" y="1044734"/>
            <a:ext cx="1263587" cy="1785937"/>
          </a:xfrm>
          <a:prstGeom prst="rect">
            <a:avLst/>
          </a:prstGeom>
          <a:noFill/>
          <a:extLst>
            <a:ext uri="{909E8E84-426E-40DD-AFC4-6F175D3DCCD1}">
              <a14:hiddenFill xmlns:a14="http://schemas.microsoft.com/office/drawing/2010/main">
                <a:solidFill>
                  <a:srgbClr val="FFFFFF"/>
                </a:solidFill>
              </a14:hiddenFill>
            </a:ext>
          </a:extLst>
        </p:spPr>
      </p:pic>
      <p:pic>
        <p:nvPicPr>
          <p:cNvPr id="17418" name="Picture 10" descr="ECA Termostatik Vana Pex Fiyatı, Taksit Seçenekleri ile Satın Al">
            <a:extLst>
              <a:ext uri="{FF2B5EF4-FFF2-40B4-BE49-F238E27FC236}">
                <a16:creationId xmlns:a16="http://schemas.microsoft.com/office/drawing/2014/main" id="{222BC699-5299-434C-00D4-4E7BE7292418}"/>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9600" r="16048"/>
          <a:stretch>
            <a:fillRect/>
          </a:stretch>
        </p:blipFill>
        <p:spPr bwMode="auto">
          <a:xfrm>
            <a:off x="7104668" y="2850163"/>
            <a:ext cx="1209675" cy="1879778"/>
          </a:xfrm>
          <a:prstGeom prst="rect">
            <a:avLst/>
          </a:prstGeom>
          <a:noFill/>
          <a:extLst>
            <a:ext uri="{909E8E84-426E-40DD-AFC4-6F175D3DCCD1}">
              <a14:hiddenFill xmlns:a14="http://schemas.microsoft.com/office/drawing/2010/main">
                <a:solidFill>
                  <a:srgbClr val="FFFFFF"/>
                </a:solidFill>
              </a14:hiddenFill>
            </a:ext>
          </a:extLst>
        </p:spPr>
      </p:pic>
      <p:pic>
        <p:nvPicPr>
          <p:cNvPr id="17420" name="Picture 12" descr="E.C.A Perdeli Döküm Radyatör">
            <a:extLst>
              <a:ext uri="{FF2B5EF4-FFF2-40B4-BE49-F238E27FC236}">
                <a16:creationId xmlns:a16="http://schemas.microsoft.com/office/drawing/2014/main" id="{8AA2F17B-AD94-E2E5-7785-B6029A8AC01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589586" y="1327984"/>
            <a:ext cx="3088064" cy="3088064"/>
          </a:xfrm>
          <a:prstGeom prst="rect">
            <a:avLst/>
          </a:prstGeom>
          <a:noFill/>
          <a:extLst>
            <a:ext uri="{909E8E84-426E-40DD-AFC4-6F175D3DCCD1}">
              <a14:hiddenFill xmlns:a14="http://schemas.microsoft.com/office/drawing/2010/main">
                <a:solidFill>
                  <a:srgbClr val="FFFFFF"/>
                </a:solidFill>
              </a14:hiddenFill>
            </a:ext>
          </a:extLst>
        </p:spPr>
      </p:pic>
      <p:pic>
        <p:nvPicPr>
          <p:cNvPr id="3" name="Resim 2">
            <a:extLst>
              <a:ext uri="{FF2B5EF4-FFF2-40B4-BE49-F238E27FC236}">
                <a16:creationId xmlns:a16="http://schemas.microsoft.com/office/drawing/2014/main" id="{3B822057-23E1-FA7C-3BB2-C3C3624A8D1A}"/>
              </a:ext>
            </a:extLst>
          </p:cNvPr>
          <p:cNvPicPr>
            <a:picLocks noChangeAspect="1"/>
          </p:cNvPicPr>
          <p:nvPr/>
        </p:nvPicPr>
        <p:blipFill>
          <a:blip r:embed="rId9"/>
          <a:stretch>
            <a:fillRect/>
          </a:stretch>
        </p:blipFill>
        <p:spPr>
          <a:xfrm>
            <a:off x="10078288" y="719"/>
            <a:ext cx="2113692" cy="224861"/>
          </a:xfrm>
          <a:prstGeom prst="rect">
            <a:avLst/>
          </a:prstGeom>
        </p:spPr>
      </p:pic>
    </p:spTree>
    <p:extLst>
      <p:ext uri="{BB962C8B-B14F-4D97-AF65-F5344CB8AC3E}">
        <p14:creationId xmlns:p14="http://schemas.microsoft.com/office/powerpoint/2010/main" val="3965639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3CD701C-6536-C4C0-8488-227EC57EE35A}"/>
              </a:ext>
            </a:extLst>
          </p:cNvPr>
          <p:cNvSpPr>
            <a:spLocks noGrp="1"/>
          </p:cNvSpPr>
          <p:nvPr>
            <p:ph type="title"/>
          </p:nvPr>
        </p:nvSpPr>
        <p:spPr/>
        <p:txBody>
          <a:bodyPr/>
          <a:lstStyle/>
          <a:p>
            <a:r>
              <a:rPr lang="tr-TR" dirty="0"/>
              <a:t>FAALİYETLERİMİZ</a:t>
            </a:r>
          </a:p>
        </p:txBody>
      </p:sp>
      <p:graphicFrame>
        <p:nvGraphicFramePr>
          <p:cNvPr id="6" name="İçerik Yer Tutucusu 2">
            <a:extLst>
              <a:ext uri="{FF2B5EF4-FFF2-40B4-BE49-F238E27FC236}">
                <a16:creationId xmlns:a16="http://schemas.microsoft.com/office/drawing/2014/main" id="{AB9B7BF4-77C6-86CC-EEBC-3FE9D5D2D545}"/>
              </a:ext>
            </a:extLst>
          </p:cNvPr>
          <p:cNvGraphicFramePr>
            <a:graphicFrameLocks noGrp="1"/>
          </p:cNvGraphicFramePr>
          <p:nvPr>
            <p:ph idx="1"/>
          </p:nvPr>
        </p:nvGraphicFramePr>
        <p:xfrm>
          <a:off x="612647" y="1718686"/>
          <a:ext cx="10653579" cy="45938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ikdörtgen 3">
            <a:extLst>
              <a:ext uri="{FF2B5EF4-FFF2-40B4-BE49-F238E27FC236}">
                <a16:creationId xmlns:a16="http://schemas.microsoft.com/office/drawing/2014/main" id="{D02C6768-BF17-E8A6-8357-597CEBF151C2}"/>
              </a:ext>
            </a:extLst>
          </p:cNvPr>
          <p:cNvSpPr/>
          <p:nvPr/>
        </p:nvSpPr>
        <p:spPr>
          <a:xfrm>
            <a:off x="7077075" y="2561932"/>
            <a:ext cx="4393486" cy="3210218"/>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Resim 4" descr="grafik, logo, grafik tasarım, yazı tipi içeren bir resim&#10;&#10;Yapay zeka tarafından oluşturulmuş içerik yanlış olabilir.">
            <a:extLst>
              <a:ext uri="{FF2B5EF4-FFF2-40B4-BE49-F238E27FC236}">
                <a16:creationId xmlns:a16="http://schemas.microsoft.com/office/drawing/2014/main" id="{4CE26407-AE0B-905A-2204-C330FDD19C9F}"/>
              </a:ext>
            </a:extLst>
          </p:cNvPr>
          <p:cNvPicPr>
            <a:picLocks noChangeAspect="1"/>
          </p:cNvPicPr>
          <p:nvPr/>
        </p:nvPicPr>
        <p:blipFill>
          <a:blip r:embed="rId7">
            <a:alphaModFix amt="20000"/>
            <a:extLst>
              <a:ext uri="{28A0092B-C50C-407E-A947-70E740481C1C}">
                <a14:useLocalDpi xmlns:a14="http://schemas.microsoft.com/office/drawing/2010/main" val="0"/>
              </a:ext>
            </a:extLst>
          </a:blip>
          <a:stretch>
            <a:fillRect/>
          </a:stretch>
        </p:blipFill>
        <p:spPr>
          <a:xfrm>
            <a:off x="3258338" y="1643208"/>
            <a:ext cx="5675323" cy="3533775"/>
          </a:xfrm>
          <a:prstGeom prst="rect">
            <a:avLst/>
          </a:prstGeom>
        </p:spPr>
      </p:pic>
      <p:pic>
        <p:nvPicPr>
          <p:cNvPr id="3" name="Resim 2">
            <a:extLst>
              <a:ext uri="{FF2B5EF4-FFF2-40B4-BE49-F238E27FC236}">
                <a16:creationId xmlns:a16="http://schemas.microsoft.com/office/drawing/2014/main" id="{958E21FD-702A-A896-31A7-8850AA2CA07D}"/>
              </a:ext>
            </a:extLst>
          </p:cNvPr>
          <p:cNvPicPr>
            <a:picLocks noChangeAspect="1"/>
          </p:cNvPicPr>
          <p:nvPr/>
        </p:nvPicPr>
        <p:blipFill>
          <a:blip r:embed="rId8"/>
          <a:stretch>
            <a:fillRect/>
          </a:stretch>
        </p:blipFill>
        <p:spPr>
          <a:xfrm>
            <a:off x="10078288" y="719"/>
            <a:ext cx="2113692" cy="224861"/>
          </a:xfrm>
          <a:prstGeom prst="rect">
            <a:avLst/>
          </a:prstGeom>
        </p:spPr>
      </p:pic>
      <p:pic>
        <p:nvPicPr>
          <p:cNvPr id="7" name="Picture 8">
            <a:extLst>
              <a:ext uri="{FF2B5EF4-FFF2-40B4-BE49-F238E27FC236}">
                <a16:creationId xmlns:a16="http://schemas.microsoft.com/office/drawing/2014/main" id="{EB26C9C2-40F8-A384-5849-FDAD067F11E0}"/>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816009" y="6067300"/>
            <a:ext cx="1375991" cy="7899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63910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51922D2-D397-9EA4-A66D-55B0884D1A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20067A4E-1271-8225-2E79-E7AE87A42D84}"/>
              </a:ext>
            </a:extLst>
          </p:cNvPr>
          <p:cNvSpPr>
            <a:spLocks noGrp="1"/>
          </p:cNvSpPr>
          <p:nvPr>
            <p:ph type="title"/>
          </p:nvPr>
        </p:nvSpPr>
        <p:spPr>
          <a:xfrm>
            <a:off x="612649" y="548639"/>
            <a:ext cx="3494314" cy="5786638"/>
          </a:xfrm>
        </p:spPr>
        <p:txBody>
          <a:bodyPr anchor="t">
            <a:normAutofit/>
          </a:bodyPr>
          <a:lstStyle/>
          <a:p>
            <a:r>
              <a:rPr lang="tr-TR" sz="3300"/>
              <a:t>ENERJİ VERİMLİLİĞİ DANIŞMANLIĞI </a:t>
            </a:r>
          </a:p>
        </p:txBody>
      </p:sp>
      <p:graphicFrame>
        <p:nvGraphicFramePr>
          <p:cNvPr id="7" name="İçerik Yer Tutucusu 2">
            <a:extLst>
              <a:ext uri="{FF2B5EF4-FFF2-40B4-BE49-F238E27FC236}">
                <a16:creationId xmlns:a16="http://schemas.microsoft.com/office/drawing/2014/main" id="{4C5D0A90-9292-8EA5-5CA1-DE3665DDAAA9}"/>
              </a:ext>
            </a:extLst>
          </p:cNvPr>
          <p:cNvGraphicFramePr>
            <a:graphicFrameLocks noGrp="1"/>
          </p:cNvGraphicFramePr>
          <p:nvPr>
            <p:ph idx="1"/>
            <p:extLst>
              <p:ext uri="{D42A27DB-BD31-4B8C-83A1-F6EECF244321}">
                <p14:modId xmlns:p14="http://schemas.microsoft.com/office/powerpoint/2010/main" val="2443325344"/>
              </p:ext>
            </p:extLst>
          </p:nvPr>
        </p:nvGraphicFramePr>
        <p:xfrm>
          <a:off x="4608246" y="548640"/>
          <a:ext cx="6949440" cy="57866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Resim 3" descr="grafik, logo, grafik tasarım, yazı tipi içeren bir resim&#10;&#10;Yapay zeka tarafından oluşturulmuş içerik yanlış olabilir.">
            <a:extLst>
              <a:ext uri="{FF2B5EF4-FFF2-40B4-BE49-F238E27FC236}">
                <a16:creationId xmlns:a16="http://schemas.microsoft.com/office/drawing/2014/main" id="{DCBD1030-0766-97F5-F9DB-58EBFC13C0F0}"/>
              </a:ext>
            </a:extLst>
          </p:cNvPr>
          <p:cNvPicPr>
            <a:picLocks noChangeAspect="1"/>
          </p:cNvPicPr>
          <p:nvPr/>
        </p:nvPicPr>
        <p:blipFill>
          <a:blip r:embed="rId7">
            <a:alphaModFix amt="20000"/>
            <a:extLst>
              <a:ext uri="{28A0092B-C50C-407E-A947-70E740481C1C}">
                <a14:useLocalDpi xmlns:a14="http://schemas.microsoft.com/office/drawing/2010/main" val="0"/>
              </a:ext>
            </a:extLst>
          </a:blip>
          <a:stretch>
            <a:fillRect/>
          </a:stretch>
        </p:blipFill>
        <p:spPr>
          <a:xfrm>
            <a:off x="3258338" y="1643208"/>
            <a:ext cx="5675323" cy="3533775"/>
          </a:xfrm>
          <a:prstGeom prst="rect">
            <a:avLst/>
          </a:prstGeom>
        </p:spPr>
      </p:pic>
      <p:pic>
        <p:nvPicPr>
          <p:cNvPr id="3" name="Resim 2">
            <a:extLst>
              <a:ext uri="{FF2B5EF4-FFF2-40B4-BE49-F238E27FC236}">
                <a16:creationId xmlns:a16="http://schemas.microsoft.com/office/drawing/2014/main" id="{68C764F4-7783-FB55-C708-7F6078AB4898}"/>
              </a:ext>
            </a:extLst>
          </p:cNvPr>
          <p:cNvPicPr>
            <a:picLocks noChangeAspect="1"/>
          </p:cNvPicPr>
          <p:nvPr/>
        </p:nvPicPr>
        <p:blipFill>
          <a:blip r:embed="rId8"/>
          <a:stretch>
            <a:fillRect/>
          </a:stretch>
        </p:blipFill>
        <p:spPr>
          <a:xfrm>
            <a:off x="10078288" y="719"/>
            <a:ext cx="2113692" cy="224861"/>
          </a:xfrm>
          <a:prstGeom prst="rect">
            <a:avLst/>
          </a:prstGeom>
        </p:spPr>
      </p:pic>
      <p:pic>
        <p:nvPicPr>
          <p:cNvPr id="6" name="Picture 8">
            <a:extLst>
              <a:ext uri="{FF2B5EF4-FFF2-40B4-BE49-F238E27FC236}">
                <a16:creationId xmlns:a16="http://schemas.microsoft.com/office/drawing/2014/main" id="{6CCA5ABA-8964-15B1-761A-C0DA73D6541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815989" y="6067300"/>
            <a:ext cx="1375991" cy="7899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738979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BF8BE9A2-8956-141B-BFE6-C607C93D8A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DEB22144-0C53-FEF8-AEE9-50BD31C83866}"/>
              </a:ext>
            </a:extLst>
          </p:cNvPr>
          <p:cNvSpPr>
            <a:spLocks noGrp="1"/>
          </p:cNvSpPr>
          <p:nvPr>
            <p:ph type="title"/>
          </p:nvPr>
        </p:nvSpPr>
        <p:spPr>
          <a:xfrm>
            <a:off x="321734" y="4837132"/>
            <a:ext cx="4705097" cy="1615684"/>
          </a:xfrm>
        </p:spPr>
        <p:txBody>
          <a:bodyPr>
            <a:normAutofit fontScale="90000"/>
          </a:bodyPr>
          <a:lstStyle/>
          <a:p>
            <a:r>
              <a:rPr lang="tr-TR" dirty="0"/>
              <a:t>EKONOMİZER UYGULAMALARINDA SAHA GERÇEKLERİ</a:t>
            </a:r>
          </a:p>
        </p:txBody>
      </p:sp>
      <p:pic>
        <p:nvPicPr>
          <p:cNvPr id="12" name="Resim 11">
            <a:extLst>
              <a:ext uri="{FF2B5EF4-FFF2-40B4-BE49-F238E27FC236}">
                <a16:creationId xmlns:a16="http://schemas.microsoft.com/office/drawing/2014/main" id="{CE2194D4-60ED-6F65-CA6B-886A4A52CBA5}"/>
              </a:ext>
            </a:extLst>
          </p:cNvPr>
          <p:cNvPicPr>
            <a:picLocks noChangeAspect="1"/>
          </p:cNvPicPr>
          <p:nvPr/>
        </p:nvPicPr>
        <p:blipFill>
          <a:blip r:embed="rId2"/>
          <a:srcRect t="14377" b="18568"/>
          <a:stretch>
            <a:fillRect/>
          </a:stretch>
        </p:blipFill>
        <p:spPr>
          <a:xfrm>
            <a:off x="20" y="10"/>
            <a:ext cx="12191980" cy="4557776"/>
          </a:xfrm>
          <a:prstGeom prst="rect">
            <a:avLst/>
          </a:prstGeom>
        </p:spPr>
      </p:pic>
      <p:sp>
        <p:nvSpPr>
          <p:cNvPr id="3" name="İçerik Yer Tutucusu 2">
            <a:extLst>
              <a:ext uri="{FF2B5EF4-FFF2-40B4-BE49-F238E27FC236}">
                <a16:creationId xmlns:a16="http://schemas.microsoft.com/office/drawing/2014/main" id="{D10C2AEB-B68A-6AFC-7B83-503A9CA35D66}"/>
              </a:ext>
            </a:extLst>
          </p:cNvPr>
          <p:cNvSpPr>
            <a:spLocks noGrp="1"/>
          </p:cNvSpPr>
          <p:nvPr>
            <p:ph idx="1"/>
          </p:nvPr>
        </p:nvSpPr>
        <p:spPr>
          <a:xfrm>
            <a:off x="5507269" y="4879255"/>
            <a:ext cx="5931875" cy="1230887"/>
          </a:xfrm>
        </p:spPr>
        <p:txBody>
          <a:bodyPr>
            <a:normAutofit/>
          </a:bodyPr>
          <a:lstStyle/>
          <a:p>
            <a:pPr marL="0" indent="0" algn="just">
              <a:buNone/>
            </a:pPr>
            <a:r>
              <a:rPr lang="tr-TR" dirty="0"/>
              <a:t>Birçok tesiste </a:t>
            </a:r>
            <a:r>
              <a:rPr lang="tr-TR" dirty="0" err="1"/>
              <a:t>ekonomizerler</a:t>
            </a:r>
            <a:r>
              <a:rPr lang="tr-TR" dirty="0"/>
              <a:t> kurulur; ancak beklenen tasarrufların gerçekleşmesini engelleyen detaylar çoğu zaman sahada gizlidir.</a:t>
            </a:r>
          </a:p>
        </p:txBody>
      </p:sp>
      <p:pic>
        <p:nvPicPr>
          <p:cNvPr id="4" name="Resim 3">
            <a:extLst>
              <a:ext uri="{FF2B5EF4-FFF2-40B4-BE49-F238E27FC236}">
                <a16:creationId xmlns:a16="http://schemas.microsoft.com/office/drawing/2014/main" id="{88EB48F1-8DF8-2430-46D3-D37CC8F06B7D}"/>
              </a:ext>
            </a:extLst>
          </p:cNvPr>
          <p:cNvPicPr>
            <a:picLocks noChangeAspect="1"/>
          </p:cNvPicPr>
          <p:nvPr/>
        </p:nvPicPr>
        <p:blipFill>
          <a:blip r:embed="rId3"/>
          <a:stretch>
            <a:fillRect/>
          </a:stretch>
        </p:blipFill>
        <p:spPr>
          <a:xfrm>
            <a:off x="10078288" y="719"/>
            <a:ext cx="2113692" cy="224861"/>
          </a:xfrm>
          <a:prstGeom prst="rect">
            <a:avLst/>
          </a:prstGeom>
        </p:spPr>
      </p:pic>
      <p:pic>
        <p:nvPicPr>
          <p:cNvPr id="9" name="Picture 8">
            <a:extLst>
              <a:ext uri="{FF2B5EF4-FFF2-40B4-BE49-F238E27FC236}">
                <a16:creationId xmlns:a16="http://schemas.microsoft.com/office/drawing/2014/main" id="{3E4DE28C-1DC7-8F23-BB17-5BC0493D73B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16009" y="6068019"/>
            <a:ext cx="1375991" cy="7899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Resim 12" descr="grafik, logo, grafik tasarım, yazı tipi içeren bir resim&#10;&#10;Yapay zeka tarafından oluşturulmuş içerik yanlış olabilir.">
            <a:extLst>
              <a:ext uri="{FF2B5EF4-FFF2-40B4-BE49-F238E27FC236}">
                <a16:creationId xmlns:a16="http://schemas.microsoft.com/office/drawing/2014/main" id="{ABF0C381-DD64-DEEB-B6D6-EE8894888B9D}"/>
              </a:ext>
            </a:extLst>
          </p:cNvPr>
          <p:cNvPicPr>
            <a:picLocks noChangeAspect="1"/>
          </p:cNvPicPr>
          <p:nvPr/>
        </p:nvPicPr>
        <p:blipFill>
          <a:blip r:embed="rId5">
            <a:alphaModFix amt="20000"/>
            <a:extLst>
              <a:ext uri="{28A0092B-C50C-407E-A947-70E740481C1C}">
                <a14:useLocalDpi xmlns:a14="http://schemas.microsoft.com/office/drawing/2010/main" val="0"/>
              </a:ext>
            </a:extLst>
          </a:blip>
          <a:stretch>
            <a:fillRect/>
          </a:stretch>
        </p:blipFill>
        <p:spPr>
          <a:xfrm>
            <a:off x="3258338" y="1643208"/>
            <a:ext cx="5675323" cy="3533775"/>
          </a:xfrm>
          <a:prstGeom prst="rect">
            <a:avLst/>
          </a:prstGeom>
        </p:spPr>
      </p:pic>
    </p:spTree>
    <p:extLst>
      <p:ext uri="{BB962C8B-B14F-4D97-AF65-F5344CB8AC3E}">
        <p14:creationId xmlns:p14="http://schemas.microsoft.com/office/powerpoint/2010/main" val="17444493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56C26FA-9D53-D1DA-4EB0-649E56C974F4}"/>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600DC1B0-7E1A-BD02-3F93-19E6B1B750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DFBAC92B-A54C-44D9-A6FF-0E0A2E017E23}"/>
              </a:ext>
            </a:extLst>
          </p:cNvPr>
          <p:cNvSpPr>
            <a:spLocks noGrp="1"/>
          </p:cNvSpPr>
          <p:nvPr>
            <p:ph type="title"/>
          </p:nvPr>
        </p:nvSpPr>
        <p:spPr>
          <a:xfrm>
            <a:off x="612648" y="548638"/>
            <a:ext cx="9921239" cy="704090"/>
          </a:xfrm>
        </p:spPr>
        <p:txBody>
          <a:bodyPr anchor="ctr">
            <a:normAutofit/>
          </a:bodyPr>
          <a:lstStyle/>
          <a:p>
            <a:r>
              <a:rPr lang="tr-TR" sz="3700" dirty="0"/>
              <a:t>ATIK GAZ KİRLİLİK DURUMU</a:t>
            </a:r>
          </a:p>
        </p:txBody>
      </p:sp>
      <p:pic>
        <p:nvPicPr>
          <p:cNvPr id="3" name="Resim 2">
            <a:extLst>
              <a:ext uri="{FF2B5EF4-FFF2-40B4-BE49-F238E27FC236}">
                <a16:creationId xmlns:a16="http://schemas.microsoft.com/office/drawing/2014/main" id="{A7061280-2EA3-24CB-60EC-39A928EAB854}"/>
              </a:ext>
            </a:extLst>
          </p:cNvPr>
          <p:cNvPicPr>
            <a:picLocks noChangeAspect="1"/>
          </p:cNvPicPr>
          <p:nvPr/>
        </p:nvPicPr>
        <p:blipFill>
          <a:blip r:embed="rId2"/>
          <a:stretch>
            <a:fillRect/>
          </a:stretch>
        </p:blipFill>
        <p:spPr>
          <a:xfrm>
            <a:off x="10194272" y="44652"/>
            <a:ext cx="1997708" cy="212523"/>
          </a:xfrm>
          <a:prstGeom prst="rect">
            <a:avLst/>
          </a:prstGeom>
        </p:spPr>
      </p:pic>
      <p:pic>
        <p:nvPicPr>
          <p:cNvPr id="6" name="Picture 8">
            <a:extLst>
              <a:ext uri="{FF2B5EF4-FFF2-40B4-BE49-F238E27FC236}">
                <a16:creationId xmlns:a16="http://schemas.microsoft.com/office/drawing/2014/main" id="{46B44B6E-151E-94C7-B255-C6431A547D4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15989" y="6093937"/>
            <a:ext cx="1375991" cy="7899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Resim 11">
            <a:extLst>
              <a:ext uri="{FF2B5EF4-FFF2-40B4-BE49-F238E27FC236}">
                <a16:creationId xmlns:a16="http://schemas.microsoft.com/office/drawing/2014/main" id="{B46BD048-3578-C7FB-D6FF-65A62FC66C3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989762" y="1801365"/>
            <a:ext cx="6807046" cy="3702645"/>
          </a:xfrm>
          <a:prstGeom prst="rect">
            <a:avLst/>
          </a:prstGeom>
        </p:spPr>
      </p:pic>
      <p:sp>
        <p:nvSpPr>
          <p:cNvPr id="13" name="Metin kutusu 12">
            <a:extLst>
              <a:ext uri="{FF2B5EF4-FFF2-40B4-BE49-F238E27FC236}">
                <a16:creationId xmlns:a16="http://schemas.microsoft.com/office/drawing/2014/main" id="{408E1D71-F4F1-0350-F38E-7FA816F277FB}"/>
              </a:ext>
            </a:extLst>
          </p:cNvPr>
          <p:cNvSpPr txBox="1"/>
          <p:nvPr/>
        </p:nvSpPr>
        <p:spPr>
          <a:xfrm>
            <a:off x="395192" y="2395728"/>
            <a:ext cx="4432840" cy="923330"/>
          </a:xfrm>
          <a:prstGeom prst="rect">
            <a:avLst/>
          </a:prstGeom>
          <a:noFill/>
        </p:spPr>
        <p:txBody>
          <a:bodyPr wrap="square" rtlCol="0">
            <a:spAutoFit/>
          </a:bodyPr>
          <a:lstStyle/>
          <a:p>
            <a:pPr algn="just"/>
            <a:r>
              <a:rPr lang="tr-TR" dirty="0"/>
              <a:t>Sahada en sık karşılaşılan hata; baca gazının temizliğini değerlendirmeden </a:t>
            </a:r>
            <a:r>
              <a:rPr lang="tr-TR" dirty="0" err="1"/>
              <a:t>ekonomizer</a:t>
            </a:r>
            <a:r>
              <a:rPr lang="tr-TR" dirty="0"/>
              <a:t> yatırımına karar vermektir.</a:t>
            </a:r>
          </a:p>
        </p:txBody>
      </p:sp>
      <p:sp>
        <p:nvSpPr>
          <p:cNvPr id="14" name="Metin kutusu 13">
            <a:extLst>
              <a:ext uri="{FF2B5EF4-FFF2-40B4-BE49-F238E27FC236}">
                <a16:creationId xmlns:a16="http://schemas.microsoft.com/office/drawing/2014/main" id="{4BBC463C-863C-083A-F9F9-6BCBBD7B6194}"/>
              </a:ext>
            </a:extLst>
          </p:cNvPr>
          <p:cNvSpPr txBox="1"/>
          <p:nvPr/>
        </p:nvSpPr>
        <p:spPr>
          <a:xfrm>
            <a:off x="395192" y="3868127"/>
            <a:ext cx="4432840" cy="923330"/>
          </a:xfrm>
          <a:prstGeom prst="rect">
            <a:avLst/>
          </a:prstGeom>
          <a:noFill/>
        </p:spPr>
        <p:txBody>
          <a:bodyPr wrap="square" rtlCol="0">
            <a:spAutoFit/>
          </a:bodyPr>
          <a:lstStyle/>
          <a:p>
            <a:pPr algn="just"/>
            <a:r>
              <a:rPr lang="tr-TR" dirty="0"/>
              <a:t>Partikül, kurum ve yapışkan kirleticiler; ısı transfer yüzeylerini kaplayarak </a:t>
            </a:r>
            <a:r>
              <a:rPr lang="tr-TR" dirty="0" err="1"/>
              <a:t>ekonomizer</a:t>
            </a:r>
            <a:r>
              <a:rPr lang="tr-TR" dirty="0"/>
              <a:t> performansını hızla düşürür.</a:t>
            </a:r>
          </a:p>
        </p:txBody>
      </p:sp>
      <p:pic>
        <p:nvPicPr>
          <p:cNvPr id="15" name="Resim 14" descr="grafik, logo, grafik tasarım, yazı tipi içeren bir resim&#10;&#10;Yapay zeka tarafından oluşturulmuş içerik yanlış olabilir.">
            <a:extLst>
              <a:ext uri="{FF2B5EF4-FFF2-40B4-BE49-F238E27FC236}">
                <a16:creationId xmlns:a16="http://schemas.microsoft.com/office/drawing/2014/main" id="{6F5BF4AC-4922-851E-BEC3-B6A43C1AAE51}"/>
              </a:ext>
            </a:extLst>
          </p:cNvPr>
          <p:cNvPicPr>
            <a:picLocks noChangeAspect="1"/>
          </p:cNvPicPr>
          <p:nvPr/>
        </p:nvPicPr>
        <p:blipFill>
          <a:blip r:embed="rId5">
            <a:alphaModFix amt="20000"/>
            <a:extLst>
              <a:ext uri="{28A0092B-C50C-407E-A947-70E740481C1C}">
                <a14:useLocalDpi xmlns:a14="http://schemas.microsoft.com/office/drawing/2010/main" val="0"/>
              </a:ext>
            </a:extLst>
          </a:blip>
          <a:stretch>
            <a:fillRect/>
          </a:stretch>
        </p:blipFill>
        <p:spPr>
          <a:xfrm>
            <a:off x="3258338" y="1643208"/>
            <a:ext cx="5675323" cy="3533775"/>
          </a:xfrm>
          <a:prstGeom prst="rect">
            <a:avLst/>
          </a:prstGeom>
        </p:spPr>
      </p:pic>
    </p:spTree>
    <p:extLst>
      <p:ext uri="{BB962C8B-B14F-4D97-AF65-F5344CB8AC3E}">
        <p14:creationId xmlns:p14="http://schemas.microsoft.com/office/powerpoint/2010/main" val="27344295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AC6C40C-1EFA-06C0-EF5F-C7B23BDB277A}"/>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F748AE89-FEF7-5135-D3CD-4DBE07FCDE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FE2A40C0-920C-3361-E893-0931AA2E2F7C}"/>
              </a:ext>
            </a:extLst>
          </p:cNvPr>
          <p:cNvSpPr>
            <a:spLocks noGrp="1"/>
          </p:cNvSpPr>
          <p:nvPr>
            <p:ph type="title"/>
          </p:nvPr>
        </p:nvSpPr>
        <p:spPr>
          <a:xfrm>
            <a:off x="612648" y="548638"/>
            <a:ext cx="9921239" cy="704090"/>
          </a:xfrm>
        </p:spPr>
        <p:txBody>
          <a:bodyPr anchor="ctr">
            <a:normAutofit/>
          </a:bodyPr>
          <a:lstStyle/>
          <a:p>
            <a:r>
              <a:rPr lang="tr-TR" sz="3700" dirty="0"/>
              <a:t>ATIK GAZ KİRLİLİK DURUMU</a:t>
            </a:r>
          </a:p>
        </p:txBody>
      </p:sp>
      <p:pic>
        <p:nvPicPr>
          <p:cNvPr id="3" name="Resim 2">
            <a:extLst>
              <a:ext uri="{FF2B5EF4-FFF2-40B4-BE49-F238E27FC236}">
                <a16:creationId xmlns:a16="http://schemas.microsoft.com/office/drawing/2014/main" id="{6273589A-BB6C-11D0-1495-6D37CD47400F}"/>
              </a:ext>
            </a:extLst>
          </p:cNvPr>
          <p:cNvPicPr>
            <a:picLocks noChangeAspect="1"/>
          </p:cNvPicPr>
          <p:nvPr/>
        </p:nvPicPr>
        <p:blipFill>
          <a:blip r:embed="rId2"/>
          <a:stretch>
            <a:fillRect/>
          </a:stretch>
        </p:blipFill>
        <p:spPr>
          <a:xfrm>
            <a:off x="10194272" y="44652"/>
            <a:ext cx="1997708" cy="212523"/>
          </a:xfrm>
          <a:prstGeom prst="rect">
            <a:avLst/>
          </a:prstGeom>
        </p:spPr>
      </p:pic>
      <p:pic>
        <p:nvPicPr>
          <p:cNvPr id="6" name="Picture 8">
            <a:extLst>
              <a:ext uri="{FF2B5EF4-FFF2-40B4-BE49-F238E27FC236}">
                <a16:creationId xmlns:a16="http://schemas.microsoft.com/office/drawing/2014/main" id="{FFBF34D6-EBF1-26DA-2CB4-186DFED5EE3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15989" y="6093937"/>
            <a:ext cx="1375991" cy="7899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descr="Heat-Recovery Steam Generators – Combined Cycle Journal">
            <a:extLst>
              <a:ext uri="{FF2B5EF4-FFF2-40B4-BE49-F238E27FC236}">
                <a16:creationId xmlns:a16="http://schemas.microsoft.com/office/drawing/2014/main" id="{55927DDB-75C9-98B6-C805-DBB7D3E192B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26064"/>
          <a:stretch>
            <a:fillRect/>
          </a:stretch>
        </p:blipFill>
        <p:spPr bwMode="auto">
          <a:xfrm>
            <a:off x="316706" y="2391916"/>
            <a:ext cx="7200900" cy="2647950"/>
          </a:xfrm>
          <a:prstGeom prst="rect">
            <a:avLst/>
          </a:prstGeom>
          <a:noFill/>
          <a:extLst>
            <a:ext uri="{909E8E84-426E-40DD-AFC4-6F175D3DCCD1}">
              <a14:hiddenFill xmlns:a14="http://schemas.microsoft.com/office/drawing/2010/main">
                <a:solidFill>
                  <a:srgbClr val="FFFFFF"/>
                </a:solidFill>
              </a14:hiddenFill>
            </a:ext>
          </a:extLst>
        </p:spPr>
      </p:pic>
      <p:pic>
        <p:nvPicPr>
          <p:cNvPr id="5" name="Resim 4">
            <a:extLst>
              <a:ext uri="{FF2B5EF4-FFF2-40B4-BE49-F238E27FC236}">
                <a16:creationId xmlns:a16="http://schemas.microsoft.com/office/drawing/2014/main" id="{AD070BC7-9F60-DD31-F6BE-E09F773A3E14}"/>
              </a:ext>
            </a:extLst>
          </p:cNvPr>
          <p:cNvPicPr>
            <a:picLocks noChangeAspect="1"/>
          </p:cNvPicPr>
          <p:nvPr/>
        </p:nvPicPr>
        <p:blipFill>
          <a:blip r:embed="rId5"/>
          <a:stretch>
            <a:fillRect/>
          </a:stretch>
        </p:blipFill>
        <p:spPr>
          <a:xfrm>
            <a:off x="7653337" y="2453671"/>
            <a:ext cx="3405188" cy="2563752"/>
          </a:xfrm>
          <a:prstGeom prst="rect">
            <a:avLst/>
          </a:prstGeom>
        </p:spPr>
      </p:pic>
    </p:spTree>
    <p:extLst>
      <p:ext uri="{BB962C8B-B14F-4D97-AF65-F5344CB8AC3E}">
        <p14:creationId xmlns:p14="http://schemas.microsoft.com/office/powerpoint/2010/main" val="25089808"/>
      </p:ext>
    </p:extLst>
  </p:cSld>
  <p:clrMapOvr>
    <a:masterClrMapping/>
  </p:clrMapOvr>
</p:sld>
</file>

<file path=ppt/theme/theme1.xml><?xml version="1.0" encoding="utf-8"?>
<a:theme xmlns:a="http://schemas.openxmlformats.org/drawingml/2006/main" name="VanillaVTI">
  <a:themeElements>
    <a:clrScheme name="Vanill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nillaVTI" id="{54D376C6-1C9B-4C6B-8F3C-483BB307BB05}" vid="{7690D8A9-C071-45EF-BA7A-F7FA9779B11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TM03457485[[fn=Ağ Gözü]]</Template>
  <TotalTime>1312</TotalTime>
  <Words>736</Words>
  <Application>Microsoft Office PowerPoint</Application>
  <PresentationFormat>Geniş ekran</PresentationFormat>
  <Paragraphs>110</Paragraphs>
  <Slides>28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28</vt:i4>
      </vt:variant>
    </vt:vector>
  </HeadingPairs>
  <TitlesOfParts>
    <vt:vector size="32" baseType="lpstr">
      <vt:lpstr>Aptos</vt:lpstr>
      <vt:lpstr>Arial</vt:lpstr>
      <vt:lpstr>Neue Haas Grotesk Text Pro</vt:lpstr>
      <vt:lpstr>VanillaVTI</vt:lpstr>
      <vt:lpstr>PowerPoint Sunusu</vt:lpstr>
      <vt:lpstr>BİZ KİMİZ</vt:lpstr>
      <vt:lpstr>BİZ KİMİZ</vt:lpstr>
      <vt:lpstr>BİZ KİMİZ</vt:lpstr>
      <vt:lpstr>FAALİYETLERİMİZ</vt:lpstr>
      <vt:lpstr>ENERJİ VERİMLİLİĞİ DANIŞMANLIĞI </vt:lpstr>
      <vt:lpstr>EKONOMİZER UYGULAMALARINDA SAHA GERÇEKLERİ</vt:lpstr>
      <vt:lpstr>ATIK GAZ KİRLİLİK DURUMU</vt:lpstr>
      <vt:lpstr>ATIK GAZ KİRLİLİK DURUMU</vt:lpstr>
      <vt:lpstr>ATIK ENERJİNİN TESPİTİ</vt:lpstr>
      <vt:lpstr>ATIK ENERJİNİN TESPİTİ</vt:lpstr>
      <vt:lpstr>ATIK ENERJİYİ NEREDE KULLANACAĞIZ</vt:lpstr>
      <vt:lpstr>ATIK ENERJİYİ NEREDE KULLANACAĞIZ</vt:lpstr>
      <vt:lpstr>ATIK ENERJİYİ NEREDE KULLANACAĞIZ</vt:lpstr>
      <vt:lpstr>ATIK ENERJİYİ NEREDE KULLANACAĞIZ</vt:lpstr>
      <vt:lpstr>ATIK ENERJİYİ NEREDE KULLANACAĞIZ</vt:lpstr>
      <vt:lpstr>EKONOMİZER/REKÜPERATÖR YERLEŞİM&amp;TASARIM</vt:lpstr>
      <vt:lpstr>EKONOMİZER/REKÜPERATÖR YERLEŞİM&amp;TASARIM</vt:lpstr>
      <vt:lpstr>EKONOMİZER/REKÜPERATÖR YERLEŞİM&amp;TASARIM</vt:lpstr>
      <vt:lpstr>BASINÇ KAYBI KONTROLÜ</vt:lpstr>
      <vt:lpstr>BASINÇ KAYBI KONTROLÜ</vt:lpstr>
      <vt:lpstr>REKÜPERATÖR – BRÜLÖR SICAKLIK DAYANIM KONTROLÜ</vt:lpstr>
      <vt:lpstr>MEKANİK TESİSAT KEŞFİ</vt:lpstr>
      <vt:lpstr>OTOMASYON VE KORUYUCU DONANIM</vt:lpstr>
      <vt:lpstr>OTOMASYON VE KORUYUCU DONANIM</vt:lpstr>
      <vt:lpstr>OTOMASYON VE KORUYUCU DONANIM</vt:lpstr>
      <vt:lpstr>OTOMASYON VE KORUYUCU DONANIM</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Ozan Bekiroglu</dc:creator>
  <cp:lastModifiedBy>Ozan Bekiroglu</cp:lastModifiedBy>
  <cp:revision>16</cp:revision>
  <dcterms:created xsi:type="dcterms:W3CDTF">2026-03-12T05:11:12Z</dcterms:created>
  <dcterms:modified xsi:type="dcterms:W3CDTF">2026-06-15T08:17:21Z</dcterms:modified>
</cp:coreProperties>
</file>