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9" r:id="rId1"/>
  </p:sldMasterIdLst>
  <p:notesMasterIdLst>
    <p:notesMasterId r:id="rId40"/>
  </p:notesMasterIdLst>
  <p:handoutMasterIdLst>
    <p:handoutMasterId r:id="rId41"/>
  </p:handoutMasterIdLst>
  <p:sldIdLst>
    <p:sldId id="936" r:id="rId2"/>
    <p:sldId id="937" r:id="rId3"/>
    <p:sldId id="829" r:id="rId4"/>
    <p:sldId id="940" r:id="rId5"/>
    <p:sldId id="941" r:id="rId6"/>
    <p:sldId id="939" r:id="rId7"/>
    <p:sldId id="686" r:id="rId8"/>
    <p:sldId id="954" r:id="rId9"/>
    <p:sldId id="762" r:id="rId10"/>
    <p:sldId id="402" r:id="rId11"/>
    <p:sldId id="957" r:id="rId12"/>
    <p:sldId id="968" r:id="rId13"/>
    <p:sldId id="969" r:id="rId14"/>
    <p:sldId id="681" r:id="rId15"/>
    <p:sldId id="911" r:id="rId16"/>
    <p:sldId id="967" r:id="rId17"/>
    <p:sldId id="970" r:id="rId18"/>
    <p:sldId id="942" r:id="rId19"/>
    <p:sldId id="966" r:id="rId20"/>
    <p:sldId id="959" r:id="rId21"/>
    <p:sldId id="960" r:id="rId22"/>
    <p:sldId id="961" r:id="rId23"/>
    <p:sldId id="946" r:id="rId24"/>
    <p:sldId id="962" r:id="rId25"/>
    <p:sldId id="963" r:id="rId26"/>
    <p:sldId id="964" r:id="rId27"/>
    <p:sldId id="971" r:id="rId28"/>
    <p:sldId id="972" r:id="rId29"/>
    <p:sldId id="913" r:id="rId30"/>
    <p:sldId id="914" r:id="rId31"/>
    <p:sldId id="258" r:id="rId32"/>
    <p:sldId id="729" r:id="rId33"/>
    <p:sldId id="948" r:id="rId34"/>
    <p:sldId id="949" r:id="rId35"/>
    <p:sldId id="950" r:id="rId36"/>
    <p:sldId id="951" r:id="rId37"/>
    <p:sldId id="925" r:id="rId38"/>
    <p:sldId id="818" r:id="rId39"/>
  </p:sldIdLst>
  <p:sldSz cx="9144000" cy="6858000" type="screen4x3"/>
  <p:notesSz cx="7104063" cy="10234613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202C"/>
    <a:srgbClr val="CCECFF"/>
    <a:srgbClr val="99CCFF"/>
    <a:srgbClr val="F6F6F6"/>
    <a:srgbClr val="D0D0D0"/>
    <a:srgbClr val="ACACAC"/>
    <a:srgbClr val="003399"/>
    <a:srgbClr val="920000"/>
    <a:srgbClr val="CC00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03447BB-5D67-496B-8E87-E561075AD55C}" styleName="Koyu Stil 1 - Vurgu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Orta Stil 3 - 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7CE84F3-28C3-443E-9E96-99CF82512B78}" styleName="Koyu Stil 1 - Vurgu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CAF9ED-07DC-4A11-8D7F-57B35C25682E}" styleName="Orta Stil 1 - Vurgu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Orta Stil 1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Orta Stil 3 - Vurgu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67" autoAdjust="0"/>
    <p:restoredTop sz="88588" autoAdjust="0"/>
  </p:normalViewPr>
  <p:slideViewPr>
    <p:cSldViewPr>
      <p:cViewPr varScale="1">
        <p:scale>
          <a:sx n="84" d="100"/>
          <a:sy n="84" d="100"/>
        </p:scale>
        <p:origin x="504" y="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2340"/>
    </p:cViewPr>
  </p:sorterViewPr>
  <p:notesViewPr>
    <p:cSldViewPr>
      <p:cViewPr varScale="1">
        <p:scale>
          <a:sx n="65" d="100"/>
          <a:sy n="65" d="100"/>
        </p:scale>
        <p:origin x="3106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851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4023625" y="1"/>
            <a:ext cx="3078851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8EE603D5-D548-4CC1-BB1B-FAB3012EDA47}" type="datetimeFigureOut">
              <a:rPr lang="tr-TR"/>
              <a:pPr>
                <a:defRPr/>
              </a:pPr>
              <a:t>16.06.2026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1" y="9721851"/>
            <a:ext cx="3078851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4023625" y="9721851"/>
            <a:ext cx="3078851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45FCADE-36D4-4FAF-B24A-7149D07B087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70754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8851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625" y="1"/>
            <a:ext cx="3078851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65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3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772" y="4860925"/>
            <a:ext cx="5684521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Click to edit Master text styles</a:t>
            </a:r>
          </a:p>
          <a:p>
            <a:pPr lvl="1"/>
            <a:r>
              <a:rPr lang="tr-TR" noProof="0"/>
              <a:t>Second level</a:t>
            </a:r>
          </a:p>
          <a:p>
            <a:pPr lvl="2"/>
            <a:r>
              <a:rPr lang="tr-TR" noProof="0"/>
              <a:t>Third level</a:t>
            </a:r>
          </a:p>
          <a:p>
            <a:pPr lvl="3"/>
            <a:r>
              <a:rPr lang="tr-TR" noProof="0"/>
              <a:t>Fourth level</a:t>
            </a:r>
          </a:p>
          <a:p>
            <a:pPr lvl="4"/>
            <a:r>
              <a:rPr lang="tr-TR" noProof="0"/>
              <a:t>Fifth level</a:t>
            </a:r>
          </a:p>
        </p:txBody>
      </p:sp>
      <p:sp>
        <p:nvSpPr>
          <p:cNvPr id="273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851"/>
            <a:ext cx="3078851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73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625" y="9721851"/>
            <a:ext cx="3078851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8A81A3-50E4-4B0F-BAAC-AE6CFC3B8D3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56108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tekinform.com/en-gb/standards/trd-604-1-2000-1120406_saig_vdtuev_vdtuev_2600773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63863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1ED0B-FC23-BA2B-4531-10A5A2C09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06B98C1B-4AB5-30B9-A008-52BCD75D23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19D3C48E-27D6-11B2-93DE-333944BE6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E6E10175-0DA4-BEE7-6485-099C49A2DB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12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24106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60D50-D5D8-5FB4-3F06-A83A7CF8E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85C0CAF6-6435-FFFA-D710-4702FCC726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1CA8A732-C001-F3B6-988E-EFE26AF04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19539B8E-169E-00C9-4C35-9ADDAA02D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13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73880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14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23728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15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75854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C95DB-02CF-5311-E61B-29D96D158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3C4788DE-6F65-28B3-D458-FF29A6B5E6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025DD2C7-3AAE-7974-09DC-942627690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D89AE5AA-3FBA-3950-383C-2AAD98437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16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277942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6A945-D8B2-962A-C29A-1C1FA727F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796D2C93-E5B8-9687-1E23-052A31B3F1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E18A487E-FEDF-73F8-C570-75437E179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9F65C4DC-A445-35D2-1402-D0B740A3C8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17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85343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E18D2-5DCE-7024-498A-4E157FADF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0F2E3EDB-5CAA-2039-668D-5B3BE36FD4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332F7096-4004-BE35-458B-06FB6F244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5A660239-05B7-FDD4-0EE7-6A98D4F1C6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18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686966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9C275-4BEA-8073-F2BD-88507E27C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80B6F7C2-8EB7-A14E-9E9B-79A4FD2850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6EFCC915-EDD9-1BF2-1020-5172CF7AB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D128411D-DA63-331C-DF43-374B5CB00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19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453306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B5512-7581-2608-24D4-B0AA5B8C0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C6876295-0402-3B38-F838-0352655BF6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BB1B1116-925B-C756-7989-1AE8FEA17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8313B60B-305E-B87B-69C1-A36A6498F2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20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50566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9EA65-700C-4D95-C9A0-255B2C08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4C88374D-2C8D-99C7-FB48-827833AB55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6D092846-48A8-C46C-E7C4-50A6125B7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2EEC089F-6869-4D2B-5AAF-4CBFA92A3C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21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01132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E690A-3061-D5BD-15DF-BB586761E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56475ADE-BA11-D48B-F54C-602D4AD375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C4CCD540-C972-7DE5-3DFD-9B8727F8B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1472DD7-451D-3D43-2BDD-B70C7E3B7D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756450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1980 yılına ait bir kazan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26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799697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29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306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30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2039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1200" dirty="0">
                <a:solidFill>
                  <a:schemeClr val="tx1"/>
                </a:solidFill>
              </a:rPr>
              <a:t>2014 yılında kuruldu,</a:t>
            </a:r>
          </a:p>
          <a:p>
            <a:pPr>
              <a:lnSpc>
                <a:spcPct val="150000"/>
              </a:lnSpc>
            </a:pPr>
            <a:r>
              <a:rPr lang="tr-TR" sz="1200" dirty="0">
                <a:solidFill>
                  <a:schemeClr val="tx1"/>
                </a:solidFill>
              </a:rPr>
              <a:t>% 100 yerli sermaye,</a:t>
            </a:r>
          </a:p>
          <a:p>
            <a:pPr>
              <a:lnSpc>
                <a:spcPct val="150000"/>
              </a:lnSpc>
            </a:pPr>
            <a:r>
              <a:rPr lang="tr-TR" sz="1200" dirty="0">
                <a:solidFill>
                  <a:schemeClr val="tx1"/>
                </a:solidFill>
              </a:rPr>
              <a:t>Merkezi İstanbul,</a:t>
            </a:r>
          </a:p>
          <a:p>
            <a:pPr>
              <a:lnSpc>
                <a:spcPct val="150000"/>
              </a:lnSpc>
            </a:pPr>
            <a:r>
              <a:rPr lang="tr-TR" sz="1200" dirty="0">
                <a:solidFill>
                  <a:schemeClr val="tx1"/>
                </a:solidFill>
              </a:rPr>
              <a:t>10 çalışanı mevcut,</a:t>
            </a:r>
          </a:p>
          <a:p>
            <a:pPr>
              <a:lnSpc>
                <a:spcPct val="150000"/>
              </a:lnSpc>
            </a:pPr>
            <a:r>
              <a:rPr lang="tr-TR" sz="1200" dirty="0">
                <a:solidFill>
                  <a:schemeClr val="tx1"/>
                </a:solidFill>
              </a:rPr>
              <a:t>Türkiye’ </a:t>
            </a:r>
            <a:r>
              <a:rPr lang="tr-TR" sz="1200" dirty="0" err="1">
                <a:solidFill>
                  <a:schemeClr val="tx1"/>
                </a:solidFill>
              </a:rPr>
              <a:t>nin</a:t>
            </a:r>
            <a:r>
              <a:rPr lang="tr-TR" sz="1200" dirty="0">
                <a:solidFill>
                  <a:schemeClr val="tx1"/>
                </a:solidFill>
              </a:rPr>
              <a:t> tamamında ve yaklaşık 25 ülkede ürünlerimiz mevcut,</a:t>
            </a:r>
          </a:p>
          <a:p>
            <a:pPr>
              <a:lnSpc>
                <a:spcPct val="150000"/>
              </a:lnSpc>
            </a:pPr>
            <a:r>
              <a:rPr lang="tr-TR" sz="1200" dirty="0">
                <a:solidFill>
                  <a:schemeClr val="tx1"/>
                </a:solidFill>
              </a:rPr>
              <a:t>KBSB, TTMD, ISIB, Kosgeb üyeliklerimiz mevcut,</a:t>
            </a:r>
          </a:p>
          <a:p>
            <a:pPr>
              <a:lnSpc>
                <a:spcPct val="150000"/>
              </a:lnSpc>
            </a:pPr>
            <a:r>
              <a:rPr lang="tr-TR" sz="1200" dirty="0">
                <a:solidFill>
                  <a:schemeClr val="tx1"/>
                </a:solidFill>
              </a:rPr>
              <a:t>20 yılı aşkın tecrübe,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31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680626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1 Slayt Görüntüsü Yer Tutucusu">
            <a:extLst>
              <a:ext uri="{FF2B5EF4-FFF2-40B4-BE49-F238E27FC236}">
                <a16:creationId xmlns:a16="http://schemas.microsoft.com/office/drawing/2014/main" id="{7F2D8076-82A5-4C54-AC75-4880F8881F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2 Not Yer Tutucusu">
            <a:extLst>
              <a:ext uri="{FF2B5EF4-FFF2-40B4-BE49-F238E27FC236}">
                <a16:creationId xmlns:a16="http://schemas.microsoft.com/office/drawing/2014/main" id="{EFE2305E-57B6-43C8-AE4C-317B9E2E5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dirty="0"/>
              <a:t>TRD 604 standardı resmi olarak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2013 yılında</a:t>
            </a:r>
            <a:r>
              <a:rPr lang="tr-TR" dirty="0"/>
              <a:t> (tam olarak 31 Ocak 2013 tarihinde) 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3"/>
              </a:rPr>
              <a:t>Intertek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3"/>
              </a:rPr>
              <a:t> 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3"/>
              </a:rPr>
              <a:t>Inform</a:t>
            </a:r>
            <a:r>
              <a:rPr lang="tr-TR" dirty="0"/>
              <a:t> yürürlükten tamamen kaldırılmıştır. Bu tarihten itibaren yerini Avrupa normları olan EN 12952 ve EN 12953 standartlarına bırakmıştır.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556" name="3 Slayt Numarası Yer Tutucusu">
            <a:extLst>
              <a:ext uri="{FF2B5EF4-FFF2-40B4-BE49-F238E27FC236}">
                <a16:creationId xmlns:a16="http://schemas.microsoft.com/office/drawing/2014/main" id="{CFCE2101-32BB-4A70-A40B-AD62A9D73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76FB23-051B-4A00-9BEA-EA7C73278A6F}" type="slidenum">
              <a:rPr lang="tr-TR" altLang="tr-TR" smtClean="0"/>
              <a:pPr>
                <a:spcBef>
                  <a:spcPct val="0"/>
                </a:spcBef>
              </a:pPr>
              <a:t>32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388617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58169-8DFD-549C-4697-C0D818434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729D7AAD-8571-43D0-3848-BE3BDF146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7021AB6A-ED63-E017-BBFB-996D3460FA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2DC4D1-E27E-5DF5-3BFC-3132A57679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33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847403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192D1-45A1-188A-18D6-2C3CB0D7E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D5DA196A-42A6-3540-DCB2-7E8334DE9E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A2D193E8-DD7D-E2DC-DCC3-F1FA3A327C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A141195-CD94-36D5-B5F8-2AF79723F2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34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88364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F794F-95A5-7F3D-589F-F2AF19DD0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F96985E6-7911-C5C2-B5EC-285D2E9662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FFB295F8-5785-1C5E-1F7C-A0710DE17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4A6E5E5-3979-514C-FAC9-634C47F83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35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553894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927B0-4FD4-A3E1-0EE5-898EFD69D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AFAC6926-64E6-D7BF-057D-8FB9370B4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88D79171-1CF0-63E3-CF00-7D88B53252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D4FBB06-AFE1-4F01-271B-EE3F4213AB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36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353063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E228B-C158-8EC8-080C-6B52AB5C2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B5A0550B-8D1C-33B9-513B-E9AFF58BD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3504F3E2-9895-2214-CEE1-D1391D337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32F546-10B0-8FEC-51F5-417AC21C8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37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39253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F9F30-0B3D-9857-D2E5-50EDBD9E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BD7C404-320D-199C-638C-78BFB55C03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A9D03D31-DC0E-D0A1-74C9-7DBE321AE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5CAF657-9726-0C92-BBA8-D0B76FCCE0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348964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38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15145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73797-FAEC-454D-800B-6A9ECDFA0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64EB00EF-3205-53A1-0097-86E3894767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57B48A44-EE04-4654-6919-0450E8D08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08E21AA-C4F4-86BE-165D-9385501184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7952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2C27A596-91FD-4117-BE26-3341A5002C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DD1C7151-071D-4491-89CF-44C33B533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Avrupa Birliği, kazan emniyet kriterlerini tek bir çatı altında toplamak amacıyla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 12953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(Silindirik Kazanlar) standardını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2002 yılında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ilk kez yayınladı. Bu standardın emniyet sistemlerini düzenleyen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 12953-9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nolu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bölümüyle birlikte:</a:t>
            </a:r>
          </a:p>
          <a:p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Mekanik şamandıralı şalterlerin düşük su emniyet kilidi (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Low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Water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Cut-off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olarak kullanılması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yasaklandı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</a:t>
            </a:r>
          </a:p>
          <a:p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Bunun yerine, mekanik olmayan ve kendi kendini test edebilen (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Self-</a:t>
            </a:r>
            <a:r>
              <a:rPr lang="tr-TR" sz="1200" b="1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Monitoring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/ Fail-</a:t>
            </a:r>
            <a:r>
              <a:rPr lang="tr-TR" sz="1200" b="1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Safe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elektronik probların kullanılması zorunlu hale getirildi.</a:t>
            </a:r>
          </a:p>
          <a:p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C8950EBA-D359-47B7-A4F2-460EF53E3F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61259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2489F-DE8A-0E22-C8BA-D8C40BB14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36420985-23AF-37D5-5012-8456830174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2B75E97F-7625-31DC-A433-B0DAE45E2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Avrupa Birliği, kazan emniyet kriterlerini tek bir çatı altında toplamak amacıyla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 12953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(Silindirik Kazanlar) standardını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2002 yılında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ilk kez yayınladı. Bu standardın emniyet sistemlerini düzenleyen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 12953-9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nolu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bölümüyle birlikte:</a:t>
            </a:r>
          </a:p>
          <a:p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Mekanik şamandıralı şalterlerin düşük su emniyet kilidi (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Low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Water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Cut-off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olarak kullanılması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yasaklandı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</a:t>
            </a:r>
          </a:p>
          <a:p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Bunun yerine, mekanik olmayan ve kendi kendini test edebilen (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Self-</a:t>
            </a:r>
            <a:r>
              <a:rPr lang="tr-TR" sz="1200" b="1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Monitoring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/ Fail-</a:t>
            </a:r>
            <a:r>
              <a:rPr lang="tr-TR" sz="1200" b="1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Safe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elektronik probların kullanılması zorunlu hale getirildi.</a:t>
            </a:r>
          </a:p>
          <a:p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 standart, Türkiye'de daha önce uzun yıllar kullanılan eski </a:t>
            </a:r>
            <a:r>
              <a:rPr lang="tr-TR" sz="12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TS 377</a:t>
            </a:r>
            <a:r>
              <a:rPr lang="tr-TR" sz="12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standardının yerini almıştır.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B9A79DA1-1A13-7E9E-A68A-F1716EB208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39369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electric device complies with the regulations for safety circuits to DIN EN 50156.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8A81A3-50E4-4B0F-BAAC-AE6CFC3B8D39}" type="slidenum">
              <a:rPr lang="tr-TR" altLang="tr-TR" smtClean="0"/>
              <a:pPr>
                <a:defRPr/>
              </a:pPr>
              <a:t>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87043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2C27A596-91FD-4117-BE26-3341A5002C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DD1C7151-071D-4491-89CF-44C33B533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C8950EBA-D359-47B7-A4F2-460EF53E3F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10</a:t>
            </a:fld>
            <a:endParaRPr lang="tr-TR" alt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CD42A-5FC6-8AEF-C34A-2A0FF9650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>
            <a:extLst>
              <a:ext uri="{FF2B5EF4-FFF2-40B4-BE49-F238E27FC236}">
                <a16:creationId xmlns:a16="http://schemas.microsoft.com/office/drawing/2014/main" id="{4B8B41A6-8C2B-C45C-5417-FD47C8D5CB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>
            <a:extLst>
              <a:ext uri="{FF2B5EF4-FFF2-40B4-BE49-F238E27FC236}">
                <a16:creationId xmlns:a16="http://schemas.microsoft.com/office/drawing/2014/main" id="{D8D6DD41-563A-C99C-4640-F9A7E22CD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3 Slayt Numarası Yer Tutucusu">
            <a:extLst>
              <a:ext uri="{FF2B5EF4-FFF2-40B4-BE49-F238E27FC236}">
                <a16:creationId xmlns:a16="http://schemas.microsoft.com/office/drawing/2014/main" id="{8FFC8B80-1FFB-4F91-8475-5782B88F64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F6EC-92AC-409B-A577-639F9C842598}" type="slidenum">
              <a:rPr lang="tr-TR" altLang="tr-TR" smtClean="0"/>
              <a:pPr>
                <a:spcBef>
                  <a:spcPct val="0"/>
                </a:spcBef>
              </a:pPr>
              <a:t>11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28458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45B7995-2448-A7CB-FE42-AF846C1CA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492" y="-16009"/>
            <a:ext cx="2151004" cy="63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0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1886635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3050" y="765175"/>
            <a:ext cx="2074863" cy="54610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95288" y="765175"/>
            <a:ext cx="6075362" cy="54610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3558422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5048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95288" y="1484313"/>
            <a:ext cx="4038600" cy="4741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86288" y="1484313"/>
            <a:ext cx="4038600" cy="4741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2952512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5048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95288" y="1484313"/>
            <a:ext cx="4038600" cy="4741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586288" y="1484313"/>
            <a:ext cx="4038600" cy="229393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86288" y="3930650"/>
            <a:ext cx="4038600" cy="2295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2741601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5048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395288" y="1484313"/>
            <a:ext cx="8229600" cy="4741862"/>
          </a:xfrm>
        </p:spPr>
        <p:txBody>
          <a:bodyPr/>
          <a:lstStyle/>
          <a:p>
            <a:pPr lvl="0"/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049512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484BC8E-2322-4569-9F82-BFA262F73F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492" y="-16009"/>
            <a:ext cx="2151004" cy="63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3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788731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95288" y="1484313"/>
            <a:ext cx="4038600" cy="47418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86288" y="1484313"/>
            <a:ext cx="4038600" cy="47418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1498550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81052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929667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3143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829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0252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AA0404D0-C536-A8B1-A0DF-CED480B8543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50" b="23776"/>
          <a:stretch>
            <a:fillRect/>
          </a:stretch>
        </p:blipFill>
        <p:spPr bwMode="auto">
          <a:xfrm>
            <a:off x="-22313" y="-99389"/>
            <a:ext cx="9144000" cy="69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860425"/>
            <a:ext cx="82296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dirty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30350"/>
            <a:ext cx="822960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dirty="0"/>
              <a:t>Asıl metin stillerini düzenlemek için tıklatın</a:t>
            </a:r>
          </a:p>
          <a:p>
            <a:pPr lvl="1"/>
            <a:r>
              <a:rPr lang="tr-TR" altLang="tr-TR" dirty="0"/>
              <a:t>İkinci düzey</a:t>
            </a:r>
          </a:p>
          <a:p>
            <a:pPr lvl="2"/>
            <a:r>
              <a:rPr lang="tr-TR" altLang="tr-TR" dirty="0"/>
              <a:t>Üçüncü düzey</a:t>
            </a:r>
          </a:p>
          <a:p>
            <a:pPr lvl="3"/>
            <a:r>
              <a:rPr lang="tr-TR" altLang="tr-TR" dirty="0"/>
              <a:t>Dördüncü düzey</a:t>
            </a:r>
          </a:p>
          <a:p>
            <a:pPr lvl="4"/>
            <a:r>
              <a:rPr lang="tr-TR" altLang="tr-TR" dirty="0"/>
              <a:t>Beşinci düzey</a:t>
            </a:r>
          </a:p>
        </p:txBody>
      </p:sp>
      <p:sp>
        <p:nvSpPr>
          <p:cNvPr id="3" name="Dikdörtgen 2"/>
          <p:cNvSpPr/>
          <p:nvPr/>
        </p:nvSpPr>
        <p:spPr>
          <a:xfrm>
            <a:off x="-22313" y="6525343"/>
            <a:ext cx="9166313" cy="232107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 dirty="0"/>
          </a:p>
        </p:txBody>
      </p:sp>
      <p:sp>
        <p:nvSpPr>
          <p:cNvPr id="8" name="Metin kutusu 7"/>
          <p:cNvSpPr txBox="1"/>
          <p:nvPr userDrawn="1"/>
        </p:nvSpPr>
        <p:spPr>
          <a:xfrm>
            <a:off x="6372200" y="6476593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chemeClr val="bg1"/>
                </a:solidFill>
              </a:rPr>
              <a:t>‘</a:t>
            </a:r>
            <a:r>
              <a:rPr lang="tr-TR" sz="1200" b="1" dirty="0" err="1">
                <a:solidFill>
                  <a:schemeClr val="bg1"/>
                </a:solidFill>
              </a:rPr>
              <a:t>Steam</a:t>
            </a:r>
            <a:r>
              <a:rPr lang="tr-TR" sz="1200" b="1" dirty="0">
                <a:solidFill>
                  <a:schemeClr val="bg1"/>
                </a:solidFill>
              </a:rPr>
              <a:t> &amp; Control Technologies…’</a:t>
            </a:r>
            <a:endParaRPr lang="tr-TR" sz="1400" b="1" dirty="0">
              <a:solidFill>
                <a:schemeClr val="bg1"/>
              </a:solidFill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A89B70D-04E8-6E9F-E0F9-715149D723F5}"/>
              </a:ext>
            </a:extLst>
          </p:cNvPr>
          <p:cNvSpPr/>
          <p:nvPr userDrawn="1"/>
        </p:nvSpPr>
        <p:spPr>
          <a:xfrm>
            <a:off x="-22313" y="692696"/>
            <a:ext cx="9166313" cy="130582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C0000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C0000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C0000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C0000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CC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CC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CC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CC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5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69.png"/><Relationship Id="rId4" Type="http://schemas.openxmlformats.org/officeDocument/2006/relationships/image" Target="../media/image70.png"/><Relationship Id="rId9" Type="http://schemas.openxmlformats.org/officeDocument/2006/relationships/image" Target="../media/image7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4C294-B811-16AA-00F8-1E04A0C91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584C8803-C76C-216E-1A16-C1AB7E37C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7488831" cy="460851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A974433-EB26-10F6-907B-22DD16418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103" y="5445224"/>
            <a:ext cx="2699794" cy="106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tr-TR" altLang="tr-TR" sz="2400" kern="0" dirty="0">
                <a:solidFill>
                  <a:schemeClr val="bg2"/>
                </a:solidFill>
                <a:latin typeface="+mn-lt"/>
              </a:rPr>
              <a:t>Ayhan Yılmaz</a:t>
            </a:r>
            <a:endParaRPr lang="tr-TR" altLang="tr-TR" sz="1800" kern="0" dirty="0">
              <a:solidFill>
                <a:schemeClr val="bg2"/>
              </a:solidFill>
              <a:latin typeface="+mn-lt"/>
            </a:endParaRPr>
          </a:p>
          <a:p>
            <a:pPr eaLnBrk="1" hangingPunct="1">
              <a:defRPr/>
            </a:pPr>
            <a:r>
              <a:rPr lang="tr-TR" altLang="tr-TR" sz="2400" kern="0" dirty="0">
                <a:latin typeface="Ethnocentric Rg" panose="02000600000000000000" pitchFamily="2" charset="0"/>
              </a:rPr>
              <a:t>ATECH</a:t>
            </a:r>
          </a:p>
          <a:p>
            <a:pPr eaLnBrk="1" hangingPunct="1">
              <a:defRPr/>
            </a:pPr>
            <a:r>
              <a:rPr lang="tr-TR" altLang="tr-TR" sz="1800" kern="0" dirty="0">
                <a:solidFill>
                  <a:schemeClr val="bg2"/>
                </a:solidFill>
                <a:latin typeface="+mn-lt"/>
              </a:rPr>
              <a:t>17 Haziran 2026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1DD31D1-44EE-E8A0-84F4-07B06696A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1" y="-27384"/>
            <a:ext cx="1786185" cy="6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24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33" y="3052697"/>
            <a:ext cx="4119259" cy="325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Kesselschaden02">
            <a:extLst>
              <a:ext uri="{FF2B5EF4-FFF2-40B4-BE49-F238E27FC236}">
                <a16:creationId xmlns:a16="http://schemas.microsoft.com/office/drawing/2014/main" id="{B9F6213C-8568-0E8B-DD45-DDCF45883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03756"/>
            <a:ext cx="4499992" cy="303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2ADC0567-35D5-C580-5295-4A86D6656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860"/>
            <a:ext cx="673224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tr-TR" altLang="tr-TR" sz="3600" i="1" kern="0" dirty="0">
                <a:latin typeface="+mn-lt"/>
              </a:rPr>
              <a:t>KAZAN PATLAMALARI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03DE28-5133-8709-6428-9166054FF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764704"/>
            <a:ext cx="859028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</a:pP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Şamandıralı / </a:t>
            </a:r>
            <a:r>
              <a:rPr lang="tr-TR" altLang="tr-TR" sz="2800" b="1" dirty="0" err="1">
                <a:solidFill>
                  <a:srgbClr val="00B050"/>
                </a:solidFill>
                <a:latin typeface="+mn-lt"/>
                <a:cs typeface="+mn-cs"/>
              </a:rPr>
              <a:t>Tağdiye</a:t>
            </a: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 Cihazı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70ADD00-5245-65E4-9A9E-99AEC441A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E13C8720-A6F8-52BF-0580-3B1BAF64F2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12776"/>
            <a:ext cx="3168352" cy="4975968"/>
          </a:xfrm>
          <a:prstGeom prst="rect">
            <a:avLst/>
          </a:prstGeom>
        </p:spPr>
      </p:pic>
      <p:pic>
        <p:nvPicPr>
          <p:cNvPr id="3" name="Picture 3" descr="Alte Schwimmergeräte">
            <a:extLst>
              <a:ext uri="{FF2B5EF4-FFF2-40B4-BE49-F238E27FC236}">
                <a16:creationId xmlns:a16="http://schemas.microsoft.com/office/drawing/2014/main" id="{A908AC6E-3903-1B53-8745-C0198A037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896544" cy="356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288B1F-0DEB-9C75-8A4F-12A0F7D1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860"/>
            <a:ext cx="673224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tr-TR" altLang="tr-TR" sz="3600" i="1" kern="0" dirty="0">
                <a:latin typeface="+mn-lt"/>
              </a:rPr>
              <a:t>KAZAN PATLAMALARI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BA8DCF72-CEF3-1E45-6207-545044065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764704"/>
            <a:ext cx="859028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</a:pP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Şamandıralı / </a:t>
            </a:r>
            <a:r>
              <a:rPr lang="tr-TR" altLang="tr-TR" sz="2800" b="1" dirty="0" err="1">
                <a:solidFill>
                  <a:srgbClr val="00B050"/>
                </a:solidFill>
                <a:latin typeface="+mn-lt"/>
                <a:cs typeface="+mn-cs"/>
              </a:rPr>
              <a:t>Tağdiye</a:t>
            </a: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 Cihazı</a:t>
            </a:r>
          </a:p>
        </p:txBody>
      </p:sp>
    </p:spTree>
    <p:extLst>
      <p:ext uri="{BB962C8B-B14F-4D97-AF65-F5344CB8AC3E}">
        <p14:creationId xmlns:p14="http://schemas.microsoft.com/office/powerpoint/2010/main" val="2707311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7D2E5D9-3522-0EC8-9C2B-2A5A401DD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18B48F10-EE11-5950-53F7-359628362A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2" r="24013"/>
          <a:stretch>
            <a:fillRect/>
          </a:stretch>
        </p:blipFill>
        <p:spPr>
          <a:xfrm>
            <a:off x="323528" y="1513100"/>
            <a:ext cx="3877730" cy="3960440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9BC7DDD8-2976-2289-7883-24E5D65E1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860"/>
            <a:ext cx="673224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tr-TR" altLang="tr-TR" sz="3600" i="1" kern="0" dirty="0">
                <a:latin typeface="+mn-lt"/>
              </a:rPr>
              <a:t>KAZAN PATLAMALARI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032270E7-DDCC-978D-A22C-4C16B4E1D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764704"/>
            <a:ext cx="859028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</a:pP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Şamandıralı / </a:t>
            </a:r>
            <a:r>
              <a:rPr lang="tr-TR" altLang="tr-TR" sz="2800" b="1" dirty="0" err="1">
                <a:solidFill>
                  <a:srgbClr val="00B050"/>
                </a:solidFill>
                <a:latin typeface="+mn-lt"/>
                <a:cs typeface="+mn-cs"/>
              </a:rPr>
              <a:t>Tağdiye</a:t>
            </a: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 Cihazı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55AFF86-5FC3-BE25-2D13-FD536355B7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" r="19151"/>
          <a:stretch>
            <a:fillRect/>
          </a:stretch>
        </p:blipFill>
        <p:spPr>
          <a:xfrm rot="5400000">
            <a:off x="4328866" y="2231974"/>
            <a:ext cx="459072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6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7146FB0-C983-8E34-AD2A-56897B21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43C4468D-963B-26A4-D89B-438AA15D4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860"/>
            <a:ext cx="673224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tr-TR" altLang="tr-TR" sz="3600" i="1" kern="0" dirty="0">
                <a:latin typeface="+mn-lt"/>
              </a:rPr>
              <a:t>KAZAN PATLAMALARI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DC41B271-C866-8658-F3E7-D3949E3D5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764704"/>
            <a:ext cx="859028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</a:pP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Yanlış Ekipman ve Donanımlar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0E9FC1C-A29A-B801-A48E-18DAC2FB53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601" b="10238"/>
          <a:stretch/>
        </p:blipFill>
        <p:spPr>
          <a:xfrm>
            <a:off x="4640366" y="1628800"/>
            <a:ext cx="4100283" cy="453650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3758D62-43F8-0A84-526C-B4E3CB24F4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50" y="1641352"/>
            <a:ext cx="3664593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92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EEF147A6-9F31-4A6F-BEE0-7B6E38508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4070581" cy="2338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BCDE3739-A308-4D2E-8823-3E764CFA6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5" y="4127740"/>
            <a:ext cx="4070581" cy="2289702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BEBC19A2-15FA-434D-B560-923CAB9A78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1569" y="1463442"/>
            <a:ext cx="4070581" cy="2289702"/>
          </a:xfrm>
          <a:prstGeom prst="rect">
            <a:avLst/>
          </a:prstGeom>
        </p:spPr>
      </p:pic>
      <p:sp>
        <p:nvSpPr>
          <p:cNvPr id="19" name="Rectangle 3">
            <a:extLst>
              <a:ext uri="{FF2B5EF4-FFF2-40B4-BE49-F238E27FC236}">
                <a16:creationId xmlns:a16="http://schemas.microsoft.com/office/drawing/2014/main" id="{F100B8B8-574F-4A5C-AAE9-629D015DC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" y="765042"/>
            <a:ext cx="670708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C00000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C00000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C00000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00000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9pPr>
          </a:lstStyle>
          <a:p>
            <a:pPr eaLnBrk="1" hangingPunct="1"/>
            <a:r>
              <a:rPr lang="tr-TR" altLang="tr-TR" sz="2800" b="1" dirty="0">
                <a:solidFill>
                  <a:srgbClr val="00B050"/>
                </a:solidFill>
              </a:rPr>
              <a:t>Kışır tabakası kaplamış kazanlar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B065F81-34D2-4152-8E0E-CB6D3A9358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4127740"/>
            <a:ext cx="4070581" cy="2289702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0D7C5CF9-CCE0-C0F5-F19E-853BF77C1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860"/>
            <a:ext cx="673224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tr-TR" altLang="tr-TR" sz="3600" i="1" kern="0" dirty="0">
                <a:latin typeface="+mn-lt"/>
              </a:rPr>
              <a:t>KAZAN PATLAMALARI</a:t>
            </a:r>
          </a:p>
        </p:txBody>
      </p:sp>
    </p:spTree>
    <p:extLst>
      <p:ext uri="{BB962C8B-B14F-4D97-AF65-F5344CB8AC3E}">
        <p14:creationId xmlns:p14="http://schemas.microsoft.com/office/powerpoint/2010/main" val="14969195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B282227-B351-ACFF-C33F-E57B4DB9B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07" y="1313384"/>
            <a:ext cx="9173907" cy="5544616"/>
          </a:xfrm>
          <a:prstGeom prst="rect">
            <a:avLst/>
          </a:prstGeom>
        </p:spPr>
      </p:pic>
      <p:sp>
        <p:nvSpPr>
          <p:cNvPr id="6" name="Başlık 1">
            <a:extLst>
              <a:ext uri="{FF2B5EF4-FFF2-40B4-BE49-F238E27FC236}">
                <a16:creationId xmlns:a16="http://schemas.microsoft.com/office/drawing/2014/main" id="{5E9956D2-B58B-3FE4-7305-1A8F2517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0733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B3ACA41-B9DF-EB8A-F1BB-CC1484EBF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9890CB09-A14D-F53F-AC94-61FE8B069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860"/>
            <a:ext cx="673224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tr-TR" altLang="tr-TR" sz="3600" i="1" kern="0" dirty="0">
                <a:latin typeface="+mn-lt"/>
              </a:rPr>
              <a:t>KAZAN PATLAMALARI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D8748DE7-E5EE-C8B7-8652-8112D5244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980728"/>
            <a:ext cx="3515623" cy="4557943"/>
          </a:xfrm>
          <a:prstGeom prst="rect">
            <a:avLst/>
          </a:prstGeom>
        </p:spPr>
      </p:pic>
      <p:pic>
        <p:nvPicPr>
          <p:cNvPr id="17" name="Resim 16" descr="Buhar Kazanı Su Seviye Göstergesi">
            <a:extLst>
              <a:ext uri="{FF2B5EF4-FFF2-40B4-BE49-F238E27FC236}">
                <a16:creationId xmlns:a16="http://schemas.microsoft.com/office/drawing/2014/main" id="{C7DD5083-E56C-7394-DCC4-C180425EC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484784"/>
            <a:ext cx="3420378" cy="495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43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81BE80F-C4C9-83A9-17BA-0E19266A5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E5C04EA4-75C2-98B6-4D49-396C17CE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860"/>
            <a:ext cx="673224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tr-TR" altLang="tr-TR" sz="3600" i="1" kern="0" dirty="0">
                <a:latin typeface="+mn-lt"/>
              </a:rPr>
              <a:t>KAZAN PATLAMALARI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5E50034-CB45-98DE-11AA-93BFE18570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47430" y="1967097"/>
            <a:ext cx="4509119" cy="253638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F8B9F3CC-474B-9132-9F2C-2E45CB510A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7" b="10814"/>
          <a:stretch>
            <a:fillRect/>
          </a:stretch>
        </p:blipFill>
        <p:spPr>
          <a:xfrm rot="5400000">
            <a:off x="2245991" y="1904385"/>
            <a:ext cx="4462259" cy="3479044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22644905-7927-B395-2190-CD75FDF3EB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8065" y="2746951"/>
            <a:ext cx="4509122" cy="270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69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08A1D68-C294-E893-E770-0AB800341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>
            <a:extLst>
              <a:ext uri="{FF2B5EF4-FFF2-40B4-BE49-F238E27FC236}">
                <a16:creationId xmlns:a16="http://schemas.microsoft.com/office/drawing/2014/main" id="{D1CF1FDC-80F5-29C3-8442-55DA6B55F0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05" y="1097921"/>
            <a:ext cx="4416490" cy="3312368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3D0103D2-CEBA-9AED-FE36-FC1F5B1429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1"/>
          <a:stretch>
            <a:fillRect/>
          </a:stretch>
        </p:blipFill>
        <p:spPr>
          <a:xfrm>
            <a:off x="4799362" y="2852936"/>
            <a:ext cx="4214231" cy="3430705"/>
          </a:xfrm>
          <a:prstGeom prst="rect">
            <a:avLst/>
          </a:prstGeom>
        </p:spPr>
      </p:pic>
      <p:sp>
        <p:nvSpPr>
          <p:cNvPr id="20" name="Başlık 1">
            <a:extLst>
              <a:ext uri="{FF2B5EF4-FFF2-40B4-BE49-F238E27FC236}">
                <a16:creationId xmlns:a16="http://schemas.microsoft.com/office/drawing/2014/main" id="{4D020BFF-AD6F-6D18-C2D5-8FF5F028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8929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D6306DF-78AE-DC7B-325F-F077BFB3F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DD53A2E2-7675-0388-7012-FB0220CB73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5" t="18569" r="31819"/>
          <a:stretch>
            <a:fillRect/>
          </a:stretch>
        </p:blipFill>
        <p:spPr>
          <a:xfrm rot="10800000">
            <a:off x="107503" y="985960"/>
            <a:ext cx="4155521" cy="352316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2EF4865F-D0FE-6DB2-3B33-9EC0A63C3F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r="4714"/>
          <a:stretch>
            <a:fillRect/>
          </a:stretch>
        </p:blipFill>
        <p:spPr>
          <a:xfrm>
            <a:off x="4427984" y="2823985"/>
            <a:ext cx="4574273" cy="3312368"/>
          </a:xfrm>
          <a:prstGeom prst="rect">
            <a:avLst/>
          </a:prstGeom>
        </p:spPr>
      </p:pic>
      <p:sp>
        <p:nvSpPr>
          <p:cNvPr id="3" name="Başlık 1">
            <a:extLst>
              <a:ext uri="{FF2B5EF4-FFF2-40B4-BE49-F238E27FC236}">
                <a16:creationId xmlns:a16="http://schemas.microsoft.com/office/drawing/2014/main" id="{43CDE42D-05C0-D1DA-C3D2-03938834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664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2A203-B58C-987C-441C-5EDC6F7F9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9A06EFBD-BA5A-2D1B-23A9-325F61894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103" y="5306758"/>
            <a:ext cx="2699794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tr-TR" altLang="tr-TR" sz="2400" kern="0" dirty="0">
                <a:solidFill>
                  <a:schemeClr val="bg2"/>
                </a:solidFill>
                <a:latin typeface="+mn-lt"/>
              </a:rPr>
              <a:t>Ayhan Yılmaz</a:t>
            </a:r>
          </a:p>
          <a:p>
            <a:pPr eaLnBrk="1" hangingPunct="1">
              <a:defRPr/>
            </a:pPr>
            <a:r>
              <a:rPr lang="tr-TR" altLang="tr-TR" sz="2400" kern="0" dirty="0">
                <a:latin typeface="Ethnocentric Rg" panose="02000600000000000000" pitchFamily="2" charset="0"/>
              </a:rPr>
              <a:t>ATECH</a:t>
            </a:r>
          </a:p>
          <a:p>
            <a:pPr eaLnBrk="1" hangingPunct="1">
              <a:defRPr/>
            </a:pPr>
            <a:r>
              <a:rPr lang="tr-TR" altLang="tr-TR" sz="1800" kern="0" dirty="0">
                <a:solidFill>
                  <a:schemeClr val="bg2"/>
                </a:solidFill>
                <a:latin typeface="+mn-lt"/>
              </a:rPr>
              <a:t>17 Haziran 2026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ADDF400-EBE1-DEC4-5601-1298631C4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237" y="867696"/>
            <a:ext cx="4725526" cy="2908016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E9A719C3-AD8E-36A7-5E61-3161BDA3B7D2}"/>
              </a:ext>
            </a:extLst>
          </p:cNvPr>
          <p:cNvSpPr txBox="1"/>
          <p:nvPr/>
        </p:nvSpPr>
        <p:spPr>
          <a:xfrm>
            <a:off x="35496" y="3978095"/>
            <a:ext cx="90730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"Kazan </a:t>
            </a:r>
            <a:r>
              <a:rPr lang="en-GB" sz="3600" b="1" dirty="0" err="1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dairesinde</a:t>
            </a:r>
            <a:r>
              <a:rPr lang="en-GB" sz="3600" b="1" dirty="0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 </a:t>
            </a:r>
            <a:r>
              <a:rPr lang="en-GB" sz="3600" b="1" dirty="0" err="1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emniyet</a:t>
            </a:r>
            <a:r>
              <a:rPr lang="en-GB" sz="3600" b="1" dirty="0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 ve </a:t>
            </a:r>
            <a:r>
              <a:rPr lang="en-GB" sz="3600" b="1" dirty="0" err="1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güvenlik</a:t>
            </a:r>
            <a:r>
              <a:rPr lang="en-GB" sz="3600" b="1" dirty="0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 </a:t>
            </a:r>
            <a:r>
              <a:rPr lang="en-GB" sz="3600" b="1" dirty="0" err="1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artırıcı</a:t>
            </a:r>
            <a:r>
              <a:rPr lang="en-GB" sz="3600" b="1" dirty="0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 </a:t>
            </a:r>
            <a:r>
              <a:rPr lang="en-GB" sz="3600" b="1" dirty="0" err="1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donanımların</a:t>
            </a:r>
            <a:r>
              <a:rPr lang="en-GB" sz="3600" b="1" dirty="0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 </a:t>
            </a:r>
            <a:r>
              <a:rPr lang="en-GB" sz="3600" b="1" dirty="0" err="1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uygulaması</a:t>
            </a:r>
            <a:r>
              <a:rPr lang="en-GB" sz="3600" b="1" dirty="0">
                <a:solidFill>
                  <a:srgbClr val="B8202C"/>
                </a:solidFill>
                <a:latin typeface="Artifakt Element Heavy" panose="020B0B03050000020004" pitchFamily="34" charset="-94"/>
                <a:ea typeface="Artifakt Element Heavy" panose="020B0B03050000020004" pitchFamily="34" charset="-94"/>
                <a:cs typeface="ADLaM Display" panose="02010000000000000000" pitchFamily="2" charset="0"/>
              </a:rPr>
              <a:t>"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D383B84-FCC3-6FD2-FD70-5A990F0777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1" y="-27384"/>
            <a:ext cx="1786185" cy="6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2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37D5373-D3FB-ED95-1726-DCD8E872B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4B6CF9E-84E3-9FCD-11B2-598FA0B646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59965" y="2156859"/>
            <a:ext cx="4512503" cy="360040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F0333703-B3A4-0AF0-2D1B-F08CE29A8F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255" y="1616798"/>
            <a:ext cx="4512501" cy="3384376"/>
          </a:xfrm>
          <a:prstGeom prst="rect">
            <a:avLst/>
          </a:prstGeom>
        </p:spPr>
      </p:pic>
      <p:sp>
        <p:nvSpPr>
          <p:cNvPr id="3" name="Başlık 1">
            <a:extLst>
              <a:ext uri="{FF2B5EF4-FFF2-40B4-BE49-F238E27FC236}">
                <a16:creationId xmlns:a16="http://schemas.microsoft.com/office/drawing/2014/main" id="{170F7B0A-841E-3AC3-370D-3AB735A0E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5444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042C967-7304-EE7F-EBA5-4CF77E1F8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50679520-0B65-736A-C439-50118ADDF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61048"/>
            <a:ext cx="3380947" cy="253571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35732EA-7DA4-8894-0D9F-C524341AD8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4"/>
          <a:stretch>
            <a:fillRect/>
          </a:stretch>
        </p:blipFill>
        <p:spPr>
          <a:xfrm rot="5400000">
            <a:off x="749253" y="756715"/>
            <a:ext cx="2808314" cy="3380947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EE1B6C22-1976-35BA-01F5-8560497FDF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11960" y="1700808"/>
            <a:ext cx="4800534" cy="3600400"/>
          </a:xfrm>
          <a:prstGeom prst="rect">
            <a:avLst/>
          </a:prstGeom>
        </p:spPr>
      </p:pic>
      <p:sp>
        <p:nvSpPr>
          <p:cNvPr id="13" name="Başlık 1">
            <a:extLst>
              <a:ext uri="{FF2B5EF4-FFF2-40B4-BE49-F238E27FC236}">
                <a16:creationId xmlns:a16="http://schemas.microsoft.com/office/drawing/2014/main" id="{B491CB37-55EA-E339-85F7-B938F4365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0996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7546F-E483-135E-67EE-7E58866FA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384D9A3-8199-6B61-6E85-8B225ED5DF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68833" y="1817104"/>
            <a:ext cx="4962822" cy="372211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1F0E5D8-B0BB-091A-30D7-72FDF1A834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43"/>
          <a:stretch>
            <a:fillRect/>
          </a:stretch>
        </p:blipFill>
        <p:spPr>
          <a:xfrm rot="10800000">
            <a:off x="4139951" y="1772816"/>
            <a:ext cx="4874246" cy="4032448"/>
          </a:xfrm>
          <a:prstGeom prst="rect">
            <a:avLst/>
          </a:prstGeom>
        </p:spPr>
      </p:pic>
      <p:sp>
        <p:nvSpPr>
          <p:cNvPr id="9" name="Başlık 1">
            <a:extLst>
              <a:ext uri="{FF2B5EF4-FFF2-40B4-BE49-F238E27FC236}">
                <a16:creationId xmlns:a16="http://schemas.microsoft.com/office/drawing/2014/main" id="{002395FE-59C3-8EB8-20C2-55FFB14CC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033751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8900F-FE42-3F7B-56F9-E91EE913E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sim 16">
            <a:extLst>
              <a:ext uri="{FF2B5EF4-FFF2-40B4-BE49-F238E27FC236}">
                <a16:creationId xmlns:a16="http://schemas.microsoft.com/office/drawing/2014/main" id="{A6C8BCE3-CB6A-98D6-DDC2-671BB07D13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94"/>
          <a:stretch>
            <a:fillRect/>
          </a:stretch>
        </p:blipFill>
        <p:spPr>
          <a:xfrm rot="5400000">
            <a:off x="4703480" y="2073384"/>
            <a:ext cx="4545421" cy="380027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EA92A3FA-EB95-312B-75A5-554323105D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33"/>
          <a:stretch>
            <a:fillRect/>
          </a:stretch>
        </p:blipFill>
        <p:spPr>
          <a:xfrm rot="5400000">
            <a:off x="442823" y="1005449"/>
            <a:ext cx="4248472" cy="4343046"/>
          </a:xfrm>
          <a:prstGeom prst="rect">
            <a:avLst/>
          </a:prstGeom>
        </p:spPr>
      </p:pic>
      <p:sp>
        <p:nvSpPr>
          <p:cNvPr id="7" name="Başlık 1">
            <a:extLst>
              <a:ext uri="{FF2B5EF4-FFF2-40B4-BE49-F238E27FC236}">
                <a16:creationId xmlns:a16="http://schemas.microsoft.com/office/drawing/2014/main" id="{C34C9417-36F1-8105-6DB9-2ABB84FB3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433939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8676C-B777-4F7B-40BA-C3CDC4F4A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6696969-39C8-74C2-FC5C-F155EDB11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0670" y="1769794"/>
            <a:ext cx="4858852" cy="364413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22076665-9611-7696-EB94-790FF5B9C8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816" y="1776773"/>
            <a:ext cx="4850878" cy="3638159"/>
          </a:xfrm>
          <a:prstGeom prst="rect">
            <a:avLst/>
          </a:prstGeom>
        </p:spPr>
      </p:pic>
      <p:sp>
        <p:nvSpPr>
          <p:cNvPr id="15" name="Başlık 1">
            <a:extLst>
              <a:ext uri="{FF2B5EF4-FFF2-40B4-BE49-F238E27FC236}">
                <a16:creationId xmlns:a16="http://schemas.microsoft.com/office/drawing/2014/main" id="{7C7A8955-6171-F8F4-9F09-8F43537FB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18699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3C780-D989-D3C0-E1CB-AE924B5DD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CE1206E-18BD-7F46-6F60-0A3AD5FDD5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17" y="1859403"/>
            <a:ext cx="4725144" cy="3543858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839FA08E-9408-6EEB-6088-F080635FE3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1677" y="1859403"/>
            <a:ext cx="4725144" cy="3543858"/>
          </a:xfrm>
          <a:prstGeom prst="rect">
            <a:avLst/>
          </a:prstGeom>
        </p:spPr>
      </p:pic>
      <p:sp>
        <p:nvSpPr>
          <p:cNvPr id="10" name="Başlık 1">
            <a:extLst>
              <a:ext uri="{FF2B5EF4-FFF2-40B4-BE49-F238E27FC236}">
                <a16:creationId xmlns:a16="http://schemas.microsoft.com/office/drawing/2014/main" id="{C5B79720-77DC-F8FA-B27C-F9ACE025F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937027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43310-816A-9F46-4AB3-563731D23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0783FB2-A0B5-6E22-78DA-D9A6173CC9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59964" y="1940837"/>
            <a:ext cx="4800533" cy="36004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D45BF8AE-27E6-4B1D-A504-0E7B2A2E87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93" y="1940834"/>
            <a:ext cx="4800534" cy="3600401"/>
          </a:xfrm>
          <a:prstGeom prst="rect">
            <a:avLst/>
          </a:prstGeom>
        </p:spPr>
      </p:pic>
      <p:sp>
        <p:nvSpPr>
          <p:cNvPr id="10" name="Başlık 1">
            <a:extLst>
              <a:ext uri="{FF2B5EF4-FFF2-40B4-BE49-F238E27FC236}">
                <a16:creationId xmlns:a16="http://schemas.microsoft.com/office/drawing/2014/main" id="{3E7B892E-34FD-98A0-3196-7028A9DB5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019619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401FF-6176-3804-3392-1174A69F8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DA4E35A8-AAF2-5AC3-001F-7AF77F6FF8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8"/>
          <a:stretch>
            <a:fillRect/>
          </a:stretch>
        </p:blipFill>
        <p:spPr>
          <a:xfrm>
            <a:off x="611560" y="1430778"/>
            <a:ext cx="8066127" cy="4950550"/>
          </a:xfrm>
          <a:prstGeom prst="rect">
            <a:avLst/>
          </a:prstGeom>
        </p:spPr>
      </p:pic>
      <p:sp>
        <p:nvSpPr>
          <p:cNvPr id="10" name="Başlık 1">
            <a:extLst>
              <a:ext uri="{FF2B5EF4-FFF2-40B4-BE49-F238E27FC236}">
                <a16:creationId xmlns:a16="http://schemas.microsoft.com/office/drawing/2014/main" id="{2F2D9FDE-9C58-4D90-CB02-1C1522AF7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  <p:sp>
        <p:nvSpPr>
          <p:cNvPr id="5" name="5 Dikdörtgen">
            <a:extLst>
              <a:ext uri="{FF2B5EF4-FFF2-40B4-BE49-F238E27FC236}">
                <a16:creationId xmlns:a16="http://schemas.microsoft.com/office/drawing/2014/main" id="{FE9B290C-BBF2-0545-E183-D263A7C86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9" y="879103"/>
            <a:ext cx="88022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70C0"/>
                </a:solidFill>
              </a:rPr>
              <a:t>  - 72 saat Gözetimsiz Kazan Dairesi</a:t>
            </a:r>
          </a:p>
        </p:txBody>
      </p:sp>
    </p:spTree>
    <p:extLst>
      <p:ext uri="{BB962C8B-B14F-4D97-AF65-F5344CB8AC3E}">
        <p14:creationId xmlns:p14="http://schemas.microsoft.com/office/powerpoint/2010/main" val="10466518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FCD64-6B97-23EA-04CA-AE4B760F1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E43A31B-6343-3FEA-1750-15D677E11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4" t="16105" r="22826" b="12234"/>
          <a:stretch>
            <a:fillRect/>
          </a:stretch>
        </p:blipFill>
        <p:spPr>
          <a:xfrm>
            <a:off x="611560" y="1430778"/>
            <a:ext cx="8039599" cy="4950550"/>
          </a:xfrm>
          <a:prstGeom prst="rect">
            <a:avLst/>
          </a:prstGeom>
        </p:spPr>
      </p:pic>
      <p:sp>
        <p:nvSpPr>
          <p:cNvPr id="10" name="Başlık 1">
            <a:extLst>
              <a:ext uri="{FF2B5EF4-FFF2-40B4-BE49-F238E27FC236}">
                <a16:creationId xmlns:a16="http://schemas.microsoft.com/office/drawing/2014/main" id="{99CF3AD8-5C70-3F4E-ECBA-D8C2DAA7F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onanımları</a:t>
            </a:r>
            <a:endParaRPr lang="en-US" sz="2500" i="1" dirty="0">
              <a:latin typeface="+mn-lt"/>
            </a:endParaRPr>
          </a:p>
        </p:txBody>
      </p:sp>
      <p:sp>
        <p:nvSpPr>
          <p:cNvPr id="5" name="5 Dikdörtgen">
            <a:extLst>
              <a:ext uri="{FF2B5EF4-FFF2-40B4-BE49-F238E27FC236}">
                <a16:creationId xmlns:a16="http://schemas.microsoft.com/office/drawing/2014/main" id="{FCB03620-2CCE-CD74-667A-88B74039E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9" y="879103"/>
            <a:ext cx="88022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70C0"/>
                </a:solidFill>
              </a:rPr>
              <a:t>  - 72 saat Gözetimsiz Kazan Dairesi</a:t>
            </a:r>
          </a:p>
        </p:txBody>
      </p:sp>
    </p:spTree>
    <p:extLst>
      <p:ext uri="{BB962C8B-B14F-4D97-AF65-F5344CB8AC3E}">
        <p14:creationId xmlns:p14="http://schemas.microsoft.com/office/powerpoint/2010/main" val="9713828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DAA4E8-BC61-8201-3B78-AD959BF1EF08}"/>
              </a:ext>
            </a:extLst>
          </p:cNvPr>
          <p:cNvSpPr txBox="1">
            <a:spLocks/>
          </p:cNvSpPr>
          <p:nvPr/>
        </p:nvSpPr>
        <p:spPr bwMode="auto">
          <a:xfrm>
            <a:off x="107504" y="116632"/>
            <a:ext cx="6696745" cy="49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tr-TR" sz="2500" i="1" kern="0" dirty="0">
                <a:latin typeface="+mn-lt"/>
              </a:rPr>
              <a:t>E</a:t>
            </a:r>
            <a:r>
              <a:rPr lang="en-GB" sz="2500" i="1" kern="0" dirty="0" err="1">
                <a:latin typeface="+mn-lt"/>
              </a:rPr>
              <a:t>mniyet</a:t>
            </a:r>
            <a:r>
              <a:rPr lang="en-GB" sz="2500" i="1" kern="0" dirty="0">
                <a:latin typeface="+mn-lt"/>
              </a:rPr>
              <a:t> ve </a:t>
            </a:r>
            <a:r>
              <a:rPr lang="tr-TR" sz="2500" i="1" kern="0" dirty="0">
                <a:latin typeface="+mn-lt"/>
              </a:rPr>
              <a:t>G</a:t>
            </a:r>
            <a:r>
              <a:rPr lang="en-GB" sz="2500" i="1" kern="0" dirty="0" err="1">
                <a:latin typeface="+mn-lt"/>
              </a:rPr>
              <a:t>üvenlik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A</a:t>
            </a:r>
            <a:r>
              <a:rPr lang="en-GB" sz="2500" i="1" kern="0" dirty="0" err="1">
                <a:latin typeface="+mn-lt"/>
              </a:rPr>
              <a:t>rtırıcı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D</a:t>
            </a:r>
            <a:r>
              <a:rPr lang="en-GB" sz="2500" i="1" kern="0" dirty="0" err="1">
                <a:latin typeface="+mn-lt"/>
              </a:rPr>
              <a:t>onanımlar</a:t>
            </a:r>
            <a:endParaRPr lang="en-US" sz="2500" i="1" kern="0" dirty="0">
              <a:latin typeface="+mn-lt"/>
            </a:endParaRPr>
          </a:p>
        </p:txBody>
      </p:sp>
      <p:grpSp>
        <p:nvGrpSpPr>
          <p:cNvPr id="8" name="Grup 7">
            <a:extLst>
              <a:ext uri="{FF2B5EF4-FFF2-40B4-BE49-F238E27FC236}">
                <a16:creationId xmlns:a16="http://schemas.microsoft.com/office/drawing/2014/main" id="{4DBF9C73-61E6-0C44-2B16-CDA24C830C0D}"/>
              </a:ext>
            </a:extLst>
          </p:cNvPr>
          <p:cNvGrpSpPr/>
          <p:nvPr/>
        </p:nvGrpSpPr>
        <p:grpSpPr>
          <a:xfrm>
            <a:off x="-20770" y="764704"/>
            <a:ext cx="9201282" cy="6120680"/>
            <a:chOff x="-20770" y="764704"/>
            <a:chExt cx="9201282" cy="6120680"/>
          </a:xfrm>
        </p:grpSpPr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D62E6F6B-B928-A8CC-426C-47004730A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864" y="764704"/>
              <a:ext cx="9144000" cy="5328592"/>
            </a:xfrm>
            <a:prstGeom prst="rect">
              <a:avLst/>
            </a:prstGeom>
          </p:spPr>
        </p:pic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19200B03-9678-77A2-1BAB-28B00AB5B2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595"/>
            <a:stretch/>
          </p:blipFill>
          <p:spPr>
            <a:xfrm>
              <a:off x="-20770" y="6093296"/>
              <a:ext cx="9201282" cy="79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136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D012F-B883-8323-B90B-DA49F2E46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FB94C2E-8E36-625F-BEB4-BE66460CB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692696"/>
            <a:ext cx="9180512" cy="6022604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9B8FAA14-5394-0CB5-9F08-D25991B82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0860"/>
            <a:ext cx="6732240" cy="504825"/>
          </a:xfrm>
          <a:noFill/>
        </p:spPr>
        <p:txBody>
          <a:bodyPr/>
          <a:lstStyle/>
          <a:p>
            <a:pPr algn="l" eaLnBrk="1" hangingPunct="1"/>
            <a:r>
              <a:rPr lang="tr-TR" altLang="tr-TR" sz="3600" i="1" dirty="0">
                <a:latin typeface="+mn-lt"/>
              </a:rPr>
              <a:t>KAZAN PATLAMALARI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FC272FC-BF56-C6EE-CC8C-CF644A074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34699"/>
            <a:ext cx="3658961" cy="242863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01186A0-66AB-4B5E-2E77-8BD25DCBBB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677" y="3898797"/>
            <a:ext cx="3610299" cy="2258797"/>
          </a:xfrm>
          <a:prstGeom prst="rect">
            <a:avLst/>
          </a:prstGeom>
        </p:spPr>
      </p:pic>
      <p:sp>
        <p:nvSpPr>
          <p:cNvPr id="8" name="Başlık 1">
            <a:extLst>
              <a:ext uri="{FF2B5EF4-FFF2-40B4-BE49-F238E27FC236}">
                <a16:creationId xmlns:a16="http://schemas.microsoft.com/office/drawing/2014/main" id="{CD99F1DF-63EA-C01E-5051-B9C91D0CC3B7}"/>
              </a:ext>
            </a:extLst>
          </p:cNvPr>
          <p:cNvSpPr txBox="1">
            <a:spLocks/>
          </p:cNvSpPr>
          <p:nvPr/>
        </p:nvSpPr>
        <p:spPr bwMode="auto">
          <a:xfrm>
            <a:off x="-46410" y="900227"/>
            <a:ext cx="3610299" cy="525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800" dirty="0">
                <a:solidFill>
                  <a:schemeClr val="bg1"/>
                </a:solidFill>
              </a:rPr>
              <a:t>İSİG </a:t>
            </a:r>
          </a:p>
          <a:p>
            <a:r>
              <a:rPr lang="tr-TR" sz="2800" dirty="0">
                <a:solidFill>
                  <a:schemeClr val="bg1"/>
                </a:solidFill>
              </a:rPr>
              <a:t>(İşçi Sağlığı ve İş Güvenliği Meclisi) </a:t>
            </a:r>
          </a:p>
          <a:p>
            <a:r>
              <a:rPr lang="tr-TR" sz="2800" dirty="0">
                <a:solidFill>
                  <a:schemeClr val="bg1"/>
                </a:solidFill>
              </a:rPr>
              <a:t>iş kazanlarında</a:t>
            </a:r>
          </a:p>
          <a:p>
            <a:r>
              <a:rPr lang="tr-TR" sz="2800" dirty="0">
                <a:solidFill>
                  <a:schemeClr val="bg1"/>
                </a:solidFill>
              </a:rPr>
              <a:t> ölen kişiler için </a:t>
            </a:r>
          </a:p>
          <a:p>
            <a:endParaRPr lang="tr-TR" sz="2800" dirty="0">
              <a:solidFill>
                <a:schemeClr val="bg1"/>
              </a:solidFill>
            </a:endParaRPr>
          </a:p>
          <a:p>
            <a:r>
              <a:rPr lang="tr-TR" sz="3600" dirty="0">
                <a:solidFill>
                  <a:schemeClr val="bg1"/>
                </a:solidFill>
              </a:rPr>
              <a:t>“</a:t>
            </a:r>
            <a:r>
              <a:rPr lang="tr-TR" sz="4400" dirty="0">
                <a:solidFill>
                  <a:schemeClr val="bg1">
                    <a:lumMod val="75000"/>
                  </a:schemeClr>
                </a:solidFill>
              </a:rPr>
              <a:t>İş Cinayeti</a:t>
            </a:r>
            <a:r>
              <a:rPr lang="tr-TR" sz="3600" dirty="0">
                <a:solidFill>
                  <a:schemeClr val="bg1"/>
                </a:solidFill>
              </a:rPr>
              <a:t>”</a:t>
            </a:r>
          </a:p>
          <a:p>
            <a:endParaRPr lang="tr-TR" sz="3600" dirty="0">
              <a:solidFill>
                <a:schemeClr val="bg1"/>
              </a:solidFill>
            </a:endParaRPr>
          </a:p>
          <a:p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2800" dirty="0">
                <a:solidFill>
                  <a:schemeClr val="bg1"/>
                </a:solidFill>
              </a:rPr>
              <a:t>demektedir.</a:t>
            </a:r>
          </a:p>
        </p:txBody>
      </p:sp>
    </p:spTree>
    <p:extLst>
      <p:ext uri="{BB962C8B-B14F-4D97-AF65-F5344CB8AC3E}">
        <p14:creationId xmlns:p14="http://schemas.microsoft.com/office/powerpoint/2010/main" val="90524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C82D1A-37FF-3514-4278-D3701EF1F4F9}"/>
              </a:ext>
            </a:extLst>
          </p:cNvPr>
          <p:cNvSpPr txBox="1">
            <a:spLocks/>
          </p:cNvSpPr>
          <p:nvPr/>
        </p:nvSpPr>
        <p:spPr bwMode="auto">
          <a:xfrm>
            <a:off x="107504" y="116632"/>
            <a:ext cx="6696745" cy="49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tr-TR" sz="2500" i="1" kern="0" dirty="0">
                <a:latin typeface="+mn-lt"/>
              </a:rPr>
              <a:t>E</a:t>
            </a:r>
            <a:r>
              <a:rPr lang="en-GB" sz="2500" i="1" kern="0" dirty="0" err="1">
                <a:latin typeface="+mn-lt"/>
              </a:rPr>
              <a:t>mniyet</a:t>
            </a:r>
            <a:r>
              <a:rPr lang="en-GB" sz="2500" i="1" kern="0" dirty="0">
                <a:latin typeface="+mn-lt"/>
              </a:rPr>
              <a:t> ve </a:t>
            </a:r>
            <a:r>
              <a:rPr lang="tr-TR" sz="2500" i="1" kern="0" dirty="0">
                <a:latin typeface="+mn-lt"/>
              </a:rPr>
              <a:t>G</a:t>
            </a:r>
            <a:r>
              <a:rPr lang="en-GB" sz="2500" i="1" kern="0" dirty="0" err="1">
                <a:latin typeface="+mn-lt"/>
              </a:rPr>
              <a:t>üvenlik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A</a:t>
            </a:r>
            <a:r>
              <a:rPr lang="en-GB" sz="2500" i="1" kern="0" dirty="0" err="1">
                <a:latin typeface="+mn-lt"/>
              </a:rPr>
              <a:t>rtırıcı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D</a:t>
            </a:r>
            <a:r>
              <a:rPr lang="en-GB" sz="2500" i="1" kern="0" dirty="0" err="1">
                <a:latin typeface="+mn-lt"/>
              </a:rPr>
              <a:t>onanımlar</a:t>
            </a:r>
            <a:endParaRPr lang="en-US" sz="2500" i="1" kern="0" dirty="0">
              <a:latin typeface="+mn-lt"/>
            </a:endParaRPr>
          </a:p>
        </p:txBody>
      </p:sp>
      <p:grpSp>
        <p:nvGrpSpPr>
          <p:cNvPr id="8" name="Grup 7">
            <a:extLst>
              <a:ext uri="{FF2B5EF4-FFF2-40B4-BE49-F238E27FC236}">
                <a16:creationId xmlns:a16="http://schemas.microsoft.com/office/drawing/2014/main" id="{ED092002-090E-15C4-02D1-C332DC4412B5}"/>
              </a:ext>
            </a:extLst>
          </p:cNvPr>
          <p:cNvGrpSpPr/>
          <p:nvPr/>
        </p:nvGrpSpPr>
        <p:grpSpPr>
          <a:xfrm>
            <a:off x="-24825" y="836712"/>
            <a:ext cx="9181236" cy="6040834"/>
            <a:chOff x="-24825" y="836712"/>
            <a:chExt cx="9181236" cy="6040834"/>
          </a:xfrm>
        </p:grpSpPr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81AD8037-065A-CC17-AD3F-321CB40F2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825" y="1772190"/>
              <a:ext cx="9181236" cy="5105356"/>
            </a:xfrm>
            <a:prstGeom prst="rect">
              <a:avLst/>
            </a:prstGeom>
          </p:spPr>
        </p:pic>
        <p:sp>
          <p:nvSpPr>
            <p:cNvPr id="7" name="Dikdörtgen 6">
              <a:extLst>
                <a:ext uri="{FF2B5EF4-FFF2-40B4-BE49-F238E27FC236}">
                  <a16:creationId xmlns:a16="http://schemas.microsoft.com/office/drawing/2014/main" id="{DD2CA767-66DC-5910-B2E8-6DD5DDEDAD4B}"/>
                </a:ext>
              </a:extLst>
            </p:cNvPr>
            <p:cNvSpPr/>
            <p:nvPr/>
          </p:nvSpPr>
          <p:spPr>
            <a:xfrm>
              <a:off x="-24825" y="836712"/>
              <a:ext cx="9181236" cy="935478"/>
            </a:xfrm>
            <a:prstGeom prst="rect">
              <a:avLst/>
            </a:prstGeom>
            <a:gradFill flip="none" rotWithShape="1">
              <a:gsLst>
                <a:gs pos="0">
                  <a:srgbClr val="ACACAC"/>
                </a:gs>
                <a:gs pos="50000">
                  <a:srgbClr val="D0D0D0"/>
                </a:gs>
                <a:gs pos="100000">
                  <a:srgbClr val="F6F6F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4457194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187C72F6-0C24-D5EE-DD9E-DB3F3C9F3F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00"/>
          <a:stretch/>
        </p:blipFill>
        <p:spPr>
          <a:xfrm>
            <a:off x="-36512" y="836712"/>
            <a:ext cx="9180512" cy="6021288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E933EF83-616B-4995-40B7-2A44DC7C5B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1" r="15692"/>
          <a:stretch>
            <a:fillRect/>
          </a:stretch>
        </p:blipFill>
        <p:spPr>
          <a:xfrm rot="20857047">
            <a:off x="4872727" y="4644063"/>
            <a:ext cx="2113601" cy="1690881"/>
          </a:xfrm>
          <a:prstGeom prst="ellipse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8C1CF8-C143-018E-98F3-6393325013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183" y="81786"/>
            <a:ext cx="7514308" cy="613319"/>
          </a:xfrm>
        </p:spPr>
        <p:txBody>
          <a:bodyPr/>
          <a:lstStyle/>
          <a:p>
            <a:pPr algn="l" eaLnBrk="1" hangingPunct="1"/>
            <a:r>
              <a:rPr lang="tr-TR" altLang="tr-TR" sz="2800" b="1" dirty="0"/>
              <a:t>Sertifikalar</a:t>
            </a:r>
            <a:endParaRPr lang="tr-TR" altLang="tr-TR" sz="2800" dirty="0"/>
          </a:p>
        </p:txBody>
      </p:sp>
    </p:spTree>
    <p:extLst>
      <p:ext uri="{BB962C8B-B14F-4D97-AF65-F5344CB8AC3E}">
        <p14:creationId xmlns:p14="http://schemas.microsoft.com/office/powerpoint/2010/main" val="654949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E8D97C-D8D6-E70E-EDF5-535852300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850836"/>
            <a:ext cx="5658843" cy="4674508"/>
          </a:xfrm>
          <a:prstGeom prst="rect">
            <a:avLst/>
          </a:prstGeom>
        </p:spPr>
      </p:pic>
      <p:sp>
        <p:nvSpPr>
          <p:cNvPr id="65539" name="Rectangle 3">
            <a:extLst>
              <a:ext uri="{FF2B5EF4-FFF2-40B4-BE49-F238E27FC236}">
                <a16:creationId xmlns:a16="http://schemas.microsoft.com/office/drawing/2014/main" id="{5110065B-307C-436F-8C65-EB42244BED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1517" y="875441"/>
            <a:ext cx="8497888" cy="503237"/>
          </a:xfrm>
        </p:spPr>
        <p:txBody>
          <a:bodyPr/>
          <a:lstStyle/>
          <a:p>
            <a:pPr eaLnBrk="1" hangingPunct="1"/>
            <a:r>
              <a:rPr lang="tr-TR" altLang="tr-TR" sz="2800" b="1" dirty="0">
                <a:solidFill>
                  <a:srgbClr val="000099"/>
                </a:solidFill>
              </a:rPr>
              <a:t>TRD 604 / EN 12953-EN 12952</a:t>
            </a:r>
          </a:p>
          <a:p>
            <a:pPr eaLnBrk="1" hangingPunct="1"/>
            <a:endParaRPr lang="tr-TR" altLang="tr-TR" sz="2400" dirty="0">
              <a:solidFill>
                <a:srgbClr val="000099"/>
              </a:solidFill>
            </a:endParaRPr>
          </a:p>
        </p:txBody>
      </p:sp>
      <p:sp>
        <p:nvSpPr>
          <p:cNvPr id="6" name="5 Dikdörtgen">
            <a:extLst>
              <a:ext uri="{FF2B5EF4-FFF2-40B4-BE49-F238E27FC236}">
                <a16:creationId xmlns:a16="http://schemas.microsoft.com/office/drawing/2014/main" id="{7E9A0818-7A8E-45BF-ADDD-800BA646A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516" y="1347600"/>
            <a:ext cx="87074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0099"/>
                </a:solidFill>
              </a:rPr>
              <a:t>  </a:t>
            </a:r>
            <a:r>
              <a:rPr lang="tr-TR" altLang="tr-TR" sz="2400" dirty="0">
                <a:solidFill>
                  <a:srgbClr val="009900"/>
                </a:solidFill>
              </a:rPr>
              <a:t>- 72 saat Gözetimsiz Kazan Dairesi / Oransal Seviye Kontrol</a:t>
            </a:r>
          </a:p>
        </p:txBody>
      </p:sp>
      <p:sp>
        <p:nvSpPr>
          <p:cNvPr id="150533" name="Rectangle 2">
            <a:extLst>
              <a:ext uri="{FF2B5EF4-FFF2-40B4-BE49-F238E27FC236}">
                <a16:creationId xmlns:a16="http://schemas.microsoft.com/office/drawing/2014/main" id="{56ED8B98-AB66-477B-BCAD-0F649DBCA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183" y="81786"/>
            <a:ext cx="7514308" cy="613319"/>
          </a:xfrm>
        </p:spPr>
        <p:txBody>
          <a:bodyPr/>
          <a:lstStyle/>
          <a:p>
            <a:pPr algn="l" eaLnBrk="1" hangingPunct="1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</a:t>
            </a:r>
            <a:endParaRPr lang="tr-TR" altLang="tr-TR" sz="2500" i="1" dirty="0">
              <a:latin typeface="+mn-lt"/>
            </a:endParaRPr>
          </a:p>
        </p:txBody>
      </p:sp>
      <p:sp>
        <p:nvSpPr>
          <p:cNvPr id="8" name="5 İçerik Yer Tutucusu">
            <a:extLst>
              <a:ext uri="{FF2B5EF4-FFF2-40B4-BE49-F238E27FC236}">
                <a16:creationId xmlns:a16="http://schemas.microsoft.com/office/drawing/2014/main" id="{AB4681D5-79FD-4302-9B09-82AC61D0D0B1}"/>
              </a:ext>
            </a:extLst>
          </p:cNvPr>
          <p:cNvSpPr txBox="1">
            <a:spLocks/>
          </p:cNvSpPr>
          <p:nvPr/>
        </p:nvSpPr>
        <p:spPr bwMode="auto">
          <a:xfrm>
            <a:off x="5724129" y="1868888"/>
            <a:ext cx="3354857" cy="444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rgbClr val="B8202C"/>
                </a:solidFill>
                <a:latin typeface="+mn-lt"/>
                <a:cs typeface="+mn-cs"/>
              </a:rPr>
              <a:t>Seviye kontrolü (Oransal)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rgbClr val="B8202C"/>
                </a:solidFill>
                <a:latin typeface="+mn-lt"/>
                <a:cs typeface="+mn-cs"/>
              </a:rPr>
              <a:t>1. Düşük seviye alarm</a:t>
            </a:r>
            <a:r>
              <a:rPr lang="tr-TR" sz="1200" kern="0" dirty="0">
                <a:solidFill>
                  <a:srgbClr val="B8202C"/>
                </a:solidFill>
              </a:rPr>
              <a:t>(</a:t>
            </a:r>
            <a:r>
              <a:rPr lang="tr-TR" sz="1200" kern="0" dirty="0" err="1">
                <a:solidFill>
                  <a:srgbClr val="B8202C"/>
                </a:solidFill>
              </a:rPr>
              <a:t>SelfMon</a:t>
            </a:r>
            <a:r>
              <a:rPr lang="tr-TR" sz="1200" kern="0" dirty="0">
                <a:solidFill>
                  <a:srgbClr val="B8202C"/>
                </a:solidFill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rgbClr val="B8202C"/>
                </a:solidFill>
                <a:latin typeface="+mn-lt"/>
                <a:cs typeface="+mn-cs"/>
              </a:rPr>
              <a:t>2. Düşük seviye alarm</a:t>
            </a:r>
            <a:r>
              <a:rPr lang="tr-TR" sz="1200" kern="0" dirty="0">
                <a:solidFill>
                  <a:srgbClr val="B8202C"/>
                </a:solidFill>
              </a:rPr>
              <a:t>(</a:t>
            </a:r>
            <a:r>
              <a:rPr lang="tr-TR" sz="1200" kern="0" dirty="0" err="1">
                <a:solidFill>
                  <a:srgbClr val="B8202C"/>
                </a:solidFill>
              </a:rPr>
              <a:t>SelfMon</a:t>
            </a:r>
            <a:r>
              <a:rPr lang="tr-TR" sz="1200" kern="0" dirty="0">
                <a:solidFill>
                  <a:srgbClr val="B8202C"/>
                </a:solidFill>
              </a:rPr>
              <a:t>),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rgbClr val="B8202C"/>
                </a:solidFill>
                <a:latin typeface="+mn-lt"/>
                <a:cs typeface="+mn-cs"/>
              </a:rPr>
              <a:t>Yüksek seviye alarm</a:t>
            </a:r>
            <a:r>
              <a:rPr lang="tr-TR" sz="1200" kern="0" dirty="0">
                <a:solidFill>
                  <a:srgbClr val="B8202C"/>
                </a:solidFill>
              </a:rPr>
              <a:t>(</a:t>
            </a:r>
            <a:r>
              <a:rPr lang="tr-TR" sz="1200" kern="0" dirty="0" err="1">
                <a:solidFill>
                  <a:srgbClr val="B8202C"/>
                </a:solidFill>
              </a:rPr>
              <a:t>SelfMon</a:t>
            </a:r>
            <a:r>
              <a:rPr lang="tr-TR" sz="1200" kern="0" dirty="0">
                <a:solidFill>
                  <a:srgbClr val="B8202C"/>
                </a:solidFill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Prosestat</a:t>
            </a:r>
            <a:r>
              <a:rPr lang="tr-TR" sz="17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 (2 adet)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Basınç </a:t>
            </a:r>
            <a:r>
              <a:rPr lang="tr-TR" sz="1700" kern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sensörü</a:t>
            </a:r>
            <a:endParaRPr lang="tr-TR" sz="1700" kern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rgbClr val="B8202C"/>
                </a:solidFill>
                <a:latin typeface="+mn-lt"/>
                <a:cs typeface="+mn-cs"/>
              </a:rPr>
              <a:t>Seviye göstergesi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Buhar sıcaklığı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Baca gazı sıcaklığı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Emniyet vanası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rgbClr val="B8202C"/>
                </a:solidFill>
                <a:latin typeface="+mn-lt"/>
                <a:cs typeface="+mn-cs"/>
              </a:rPr>
              <a:t>Otomatik yüzey blöf,</a:t>
            </a:r>
          </a:p>
          <a:p>
            <a:pPr algn="ctr">
              <a:spcBef>
                <a:spcPct val="20000"/>
              </a:spcBef>
              <a:defRPr/>
            </a:pPr>
            <a:r>
              <a:rPr lang="tr-TR" sz="1700" kern="0" dirty="0">
                <a:solidFill>
                  <a:srgbClr val="B8202C"/>
                </a:solidFill>
                <a:latin typeface="+mn-lt"/>
                <a:cs typeface="+mn-cs"/>
              </a:rPr>
              <a:t> </a:t>
            </a:r>
            <a:r>
              <a:rPr lang="tr-TR" sz="1600" kern="0" dirty="0">
                <a:solidFill>
                  <a:srgbClr val="B8202C"/>
                </a:solidFill>
                <a:latin typeface="+mn-lt"/>
                <a:cs typeface="+mn-cs"/>
              </a:rPr>
              <a:t>(Yüksek İletkenlik Alarm özelliği)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>
                <a:solidFill>
                  <a:srgbClr val="B8202C"/>
                </a:solidFill>
                <a:latin typeface="+mn-lt"/>
                <a:cs typeface="+mn-cs"/>
              </a:rPr>
              <a:t>Otomatik dip blöf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1700" kern="0" dirty="0" err="1">
                <a:solidFill>
                  <a:srgbClr val="B8202C"/>
                </a:solidFill>
                <a:latin typeface="+mn-lt"/>
                <a:cs typeface="+mn-cs"/>
              </a:rPr>
              <a:t>Kondens</a:t>
            </a:r>
            <a:r>
              <a:rPr lang="tr-TR" sz="1700" kern="0" dirty="0">
                <a:solidFill>
                  <a:srgbClr val="B8202C"/>
                </a:solidFill>
                <a:latin typeface="+mn-lt"/>
                <a:cs typeface="+mn-cs"/>
              </a:rPr>
              <a:t> kirlilik sistemi</a:t>
            </a:r>
          </a:p>
        </p:txBody>
      </p:sp>
      <p:pic>
        <p:nvPicPr>
          <p:cNvPr id="7" name="Picture 2" descr="https://atech-ltd.com/wp-content/uploads/CCS-990-Sistem-1-300x25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35338"/>
            <a:ext cx="1368152" cy="116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582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  <p:bldP spid="6" grpId="0"/>
      <p:bldP spid="8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E9633-82D2-9762-E4CE-1173B655C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1E206B4-B5BA-938B-F252-B78DBA711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4" y="1588538"/>
            <a:ext cx="4228902" cy="441330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F471F3C-C0AD-B456-3F54-DA70C3E3FB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114" y="0"/>
            <a:ext cx="9242098" cy="6858000"/>
          </a:xfrm>
          <a:prstGeom prst="rect">
            <a:avLst/>
          </a:prstGeom>
        </p:spPr>
      </p:pic>
      <p:sp>
        <p:nvSpPr>
          <p:cNvPr id="3" name="Başlık 1">
            <a:extLst>
              <a:ext uri="{FF2B5EF4-FFF2-40B4-BE49-F238E27FC236}">
                <a16:creationId xmlns:a16="http://schemas.microsoft.com/office/drawing/2014/main" id="{76517D80-109F-74BB-DD5D-05F571F5485B}"/>
              </a:ext>
            </a:extLst>
          </p:cNvPr>
          <p:cNvSpPr txBox="1">
            <a:spLocks/>
          </p:cNvSpPr>
          <p:nvPr/>
        </p:nvSpPr>
        <p:spPr bwMode="auto">
          <a:xfrm>
            <a:off x="251520" y="748916"/>
            <a:ext cx="8496944" cy="59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800" spc="-100" dirty="0">
                <a:solidFill>
                  <a:srgbClr val="0070C0"/>
                </a:solidFill>
              </a:rPr>
              <a:t>24 h / 72 h Gözetimsiz Kazan Daireleri</a:t>
            </a:r>
            <a:endParaRPr lang="en-US" sz="2800" kern="1200" spc="-100" dirty="0">
              <a:solidFill>
                <a:srgbClr val="0070C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598844E-7A05-95DD-CDFA-0A9003D69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016" y="2140956"/>
            <a:ext cx="4402800" cy="150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sz="2400" dirty="0"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Yeni Nesil</a:t>
            </a:r>
          </a:p>
          <a:p>
            <a:pPr eaLnBrk="1" hangingPunct="1"/>
            <a:r>
              <a:rPr lang="tr-TR" altLang="tr-TR" sz="2400" dirty="0"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Kazan Otomasyonu Sistemlerinde</a:t>
            </a:r>
          </a:p>
          <a:p>
            <a:pPr eaLnBrk="1" hangingPunct="1"/>
            <a:endParaRPr lang="tr-TR" altLang="tr-TR" sz="2400" dirty="0"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400" dirty="0"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MODBUS-RS 485 gibi </a:t>
            </a:r>
          </a:p>
          <a:p>
            <a:pPr eaLnBrk="1" hangingPunct="1"/>
            <a:r>
              <a:rPr lang="tr-TR" altLang="tr-TR" sz="2400" dirty="0"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iletişim protokolleri</a:t>
            </a:r>
          </a:p>
          <a:p>
            <a:pPr eaLnBrk="1" hangingPunct="1"/>
            <a:endParaRPr lang="tr-TR" altLang="tr-TR" sz="2400" dirty="0"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400" dirty="0"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kullanarak </a:t>
            </a:r>
          </a:p>
          <a:p>
            <a:pPr eaLnBrk="1" hangingPunct="1"/>
            <a:r>
              <a:rPr lang="tr-TR" altLang="tr-TR" sz="2400" dirty="0"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Daha Güvenli Kazan Daireleri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B3F8C0C6-C422-0EB0-71B2-1B02A41E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5" cy="499117"/>
          </a:xfrm>
        </p:spPr>
        <p:txBody>
          <a:bodyPr>
            <a:noAutofit/>
          </a:bodyPr>
          <a:lstStyle/>
          <a:p>
            <a:pPr algn="l"/>
            <a:r>
              <a:rPr lang="tr-TR" sz="2500" i="1" dirty="0">
                <a:latin typeface="+mn-lt"/>
              </a:rPr>
              <a:t>E</a:t>
            </a:r>
            <a:r>
              <a:rPr lang="en-GB" sz="2500" i="1" dirty="0" err="1">
                <a:latin typeface="+mn-lt"/>
              </a:rPr>
              <a:t>mniyet</a:t>
            </a:r>
            <a:r>
              <a:rPr lang="en-GB" sz="2500" i="1" dirty="0">
                <a:latin typeface="+mn-lt"/>
              </a:rPr>
              <a:t> ve </a:t>
            </a:r>
            <a:r>
              <a:rPr lang="tr-TR" sz="2500" i="1" dirty="0">
                <a:latin typeface="+mn-lt"/>
              </a:rPr>
              <a:t>G</a:t>
            </a:r>
            <a:r>
              <a:rPr lang="en-GB" sz="2500" i="1" dirty="0" err="1">
                <a:latin typeface="+mn-lt"/>
              </a:rPr>
              <a:t>üvenlik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A</a:t>
            </a:r>
            <a:r>
              <a:rPr lang="en-GB" sz="2500" i="1" dirty="0" err="1">
                <a:latin typeface="+mn-lt"/>
              </a:rPr>
              <a:t>rtırıcı</a:t>
            </a:r>
            <a:r>
              <a:rPr lang="en-GB" sz="2500" i="1" dirty="0">
                <a:latin typeface="+mn-lt"/>
              </a:rPr>
              <a:t> </a:t>
            </a:r>
            <a:r>
              <a:rPr lang="tr-TR" sz="2500" i="1" dirty="0">
                <a:latin typeface="+mn-lt"/>
              </a:rPr>
              <a:t>D</a:t>
            </a:r>
            <a:r>
              <a:rPr lang="en-GB" sz="2500" i="1" dirty="0" err="1">
                <a:latin typeface="+mn-lt"/>
              </a:rPr>
              <a:t>onanımlar</a:t>
            </a:r>
            <a:endParaRPr lang="en-US" sz="25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2776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97469-2B6E-9BD5-61F0-0C7028111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98D7B1B-C5CA-1F6B-8AA8-81F5DABBA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86" y="27384"/>
            <a:ext cx="9242098" cy="6858000"/>
          </a:xfrm>
          <a:prstGeom prst="rect">
            <a:avLst/>
          </a:prstGeom>
        </p:spPr>
      </p:pic>
      <p:sp>
        <p:nvSpPr>
          <p:cNvPr id="13" name="Başlık 1">
            <a:extLst>
              <a:ext uri="{FF2B5EF4-FFF2-40B4-BE49-F238E27FC236}">
                <a16:creationId xmlns:a16="http://schemas.microsoft.com/office/drawing/2014/main" id="{9C64099E-4693-4081-ADBD-F2760F9C13D2}"/>
              </a:ext>
            </a:extLst>
          </p:cNvPr>
          <p:cNvSpPr txBox="1">
            <a:spLocks/>
          </p:cNvSpPr>
          <p:nvPr/>
        </p:nvSpPr>
        <p:spPr bwMode="auto">
          <a:xfrm>
            <a:off x="107504" y="116632"/>
            <a:ext cx="6696745" cy="49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tr-TR" sz="2500" i="1" kern="0" dirty="0">
                <a:latin typeface="+mn-lt"/>
              </a:rPr>
              <a:t>E</a:t>
            </a:r>
            <a:r>
              <a:rPr lang="en-GB" sz="2500" i="1" kern="0" dirty="0" err="1">
                <a:latin typeface="+mn-lt"/>
              </a:rPr>
              <a:t>mniyet</a:t>
            </a:r>
            <a:r>
              <a:rPr lang="en-GB" sz="2500" i="1" kern="0" dirty="0">
                <a:latin typeface="+mn-lt"/>
              </a:rPr>
              <a:t> ve </a:t>
            </a:r>
            <a:r>
              <a:rPr lang="tr-TR" sz="2500" i="1" kern="0" dirty="0">
                <a:latin typeface="+mn-lt"/>
              </a:rPr>
              <a:t>G</a:t>
            </a:r>
            <a:r>
              <a:rPr lang="en-GB" sz="2500" i="1" kern="0" dirty="0" err="1">
                <a:latin typeface="+mn-lt"/>
              </a:rPr>
              <a:t>üvenlik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A</a:t>
            </a:r>
            <a:r>
              <a:rPr lang="en-GB" sz="2500" i="1" kern="0" dirty="0" err="1">
                <a:latin typeface="+mn-lt"/>
              </a:rPr>
              <a:t>rtırıcı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D</a:t>
            </a:r>
            <a:r>
              <a:rPr lang="en-GB" sz="2500" i="1" kern="0" dirty="0" err="1">
                <a:latin typeface="+mn-lt"/>
              </a:rPr>
              <a:t>onanımlar</a:t>
            </a:r>
            <a:endParaRPr lang="en-US" sz="2500" i="1" kern="0" dirty="0">
              <a:latin typeface="+mn-lt"/>
            </a:endParaRPr>
          </a:p>
        </p:txBody>
      </p:sp>
      <p:sp>
        <p:nvSpPr>
          <p:cNvPr id="3" name="Başlık 1">
            <a:extLst>
              <a:ext uri="{FF2B5EF4-FFF2-40B4-BE49-F238E27FC236}">
                <a16:creationId xmlns:a16="http://schemas.microsoft.com/office/drawing/2014/main" id="{70EC2269-8967-2426-AE67-2306D45E8427}"/>
              </a:ext>
            </a:extLst>
          </p:cNvPr>
          <p:cNvSpPr txBox="1">
            <a:spLocks/>
          </p:cNvSpPr>
          <p:nvPr/>
        </p:nvSpPr>
        <p:spPr bwMode="auto">
          <a:xfrm>
            <a:off x="251520" y="748916"/>
            <a:ext cx="8496944" cy="59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800" spc="-100" dirty="0">
                <a:solidFill>
                  <a:srgbClr val="0070C0"/>
                </a:solidFill>
              </a:rPr>
              <a:t>24 h / 72 h Gözetimsiz Kazan Daireleri</a:t>
            </a:r>
            <a:endParaRPr lang="en-US" sz="2800" kern="1200" spc="-100" dirty="0">
              <a:solidFill>
                <a:srgbClr val="0070C0"/>
              </a:solidFill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5565FA3E-9AA5-5E26-BA87-C166196C72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7" r="70757" b="48375"/>
          <a:stretch/>
        </p:blipFill>
        <p:spPr>
          <a:xfrm>
            <a:off x="4889587" y="1508441"/>
            <a:ext cx="2160239" cy="1668096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40E12F17-CD34-EAE2-B483-8837BF5118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1" t="56501" r="55609" b="9371"/>
          <a:stretch/>
        </p:blipFill>
        <p:spPr>
          <a:xfrm>
            <a:off x="6156176" y="3068960"/>
            <a:ext cx="2678353" cy="1562374"/>
          </a:xfrm>
          <a:prstGeom prst="rect">
            <a:avLst/>
          </a:prstGeom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02E1B667-9CC9-467B-E0E0-AE33A69A2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4760344"/>
            <a:ext cx="3793076" cy="59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C00000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C00000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C00000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00000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None/>
            </a:pPr>
            <a:r>
              <a:rPr lang="tr-TR" altLang="tr-TR" sz="2400" b="1" kern="0" dirty="0"/>
              <a:t>BCD 100</a:t>
            </a:r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tr-TR" altLang="tr-TR" sz="2400" b="1" kern="0" dirty="0"/>
              <a:t>Kazan Gösterge Ekranı </a:t>
            </a:r>
            <a:endParaRPr lang="tr-TR" altLang="tr-TR" sz="1800" b="1" kern="0" dirty="0"/>
          </a:p>
        </p:txBody>
      </p:sp>
      <p:grpSp>
        <p:nvGrpSpPr>
          <p:cNvPr id="8" name="Grup 7">
            <a:extLst>
              <a:ext uri="{FF2B5EF4-FFF2-40B4-BE49-F238E27FC236}">
                <a16:creationId xmlns:a16="http://schemas.microsoft.com/office/drawing/2014/main" id="{F7DCCB5B-D578-4490-BAC2-71C4C473D7E3}"/>
              </a:ext>
            </a:extLst>
          </p:cNvPr>
          <p:cNvGrpSpPr/>
          <p:nvPr/>
        </p:nvGrpSpPr>
        <p:grpSpPr>
          <a:xfrm>
            <a:off x="-36512" y="1124744"/>
            <a:ext cx="4375473" cy="3511249"/>
            <a:chOff x="-36512" y="1124744"/>
            <a:chExt cx="4375473" cy="3511249"/>
          </a:xfrm>
        </p:grpSpPr>
        <p:grpSp>
          <p:nvGrpSpPr>
            <p:cNvPr id="2" name="Grup 1">
              <a:extLst>
                <a:ext uri="{FF2B5EF4-FFF2-40B4-BE49-F238E27FC236}">
                  <a16:creationId xmlns:a16="http://schemas.microsoft.com/office/drawing/2014/main" id="{99A6D420-01BE-E780-76B1-D235674F05CF}"/>
                </a:ext>
              </a:extLst>
            </p:cNvPr>
            <p:cNvGrpSpPr/>
            <p:nvPr/>
          </p:nvGrpSpPr>
          <p:grpSpPr>
            <a:xfrm>
              <a:off x="545884" y="1724156"/>
              <a:ext cx="3793077" cy="2911837"/>
              <a:chOff x="1907703" y="1844824"/>
              <a:chExt cx="5832649" cy="4032448"/>
            </a:xfrm>
          </p:grpSpPr>
          <p:pic>
            <p:nvPicPr>
              <p:cNvPr id="4" name="Resim 3">
                <a:extLst>
                  <a:ext uri="{FF2B5EF4-FFF2-40B4-BE49-F238E27FC236}">
                    <a16:creationId xmlns:a16="http://schemas.microsoft.com/office/drawing/2014/main" id="{843511F5-FCAF-1118-0C06-12CD4DC293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60" t="17763" r="18353" b="16088"/>
              <a:stretch/>
            </p:blipFill>
            <p:spPr>
              <a:xfrm>
                <a:off x="1907703" y="1844824"/>
                <a:ext cx="5832649" cy="4032448"/>
              </a:xfrm>
              <a:prstGeom prst="rect">
                <a:avLst/>
              </a:prstGeom>
            </p:spPr>
          </p:pic>
          <p:pic>
            <p:nvPicPr>
              <p:cNvPr id="6" name="Resim 5">
                <a:extLst>
                  <a:ext uri="{FF2B5EF4-FFF2-40B4-BE49-F238E27FC236}">
                    <a16:creationId xmlns:a16="http://schemas.microsoft.com/office/drawing/2014/main" id="{8CA14EA1-76B6-3B36-C06F-1261AD0ACA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59832" y="2924944"/>
                <a:ext cx="3528392" cy="2016224"/>
              </a:xfrm>
              <a:prstGeom prst="rect">
                <a:avLst/>
              </a:prstGeom>
            </p:spPr>
          </p:pic>
        </p:grpSp>
        <p:pic>
          <p:nvPicPr>
            <p:cNvPr id="7" name="Resim 6" descr="yazı tipi, grafik, kırmızı, logo içeren bir resim&#10;&#10;Yapay zeka tarafından oluşturulmuş içerik yanlış olabilir.">
              <a:extLst>
                <a:ext uri="{FF2B5EF4-FFF2-40B4-BE49-F238E27FC236}">
                  <a16:creationId xmlns:a16="http://schemas.microsoft.com/office/drawing/2014/main" id="{C3E8AAB8-CEA1-4DF8-C5F4-479D77DDA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512" y="1124744"/>
              <a:ext cx="1605825" cy="12294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253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2BE3A-AC42-2317-B2B3-13DB19E96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CE8D67C0-F68F-7C96-33AF-9684D1E2BEC3}"/>
              </a:ext>
            </a:extLst>
          </p:cNvPr>
          <p:cNvCxnSpPr>
            <a:cxnSpLocks/>
          </p:cNvCxnSpPr>
          <p:nvPr/>
        </p:nvCxnSpPr>
        <p:spPr>
          <a:xfrm>
            <a:off x="4505748" y="4293096"/>
            <a:ext cx="251452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ECCC8AFF-CE46-AEA5-66B8-BC4F192D6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86" y="27384"/>
            <a:ext cx="9242098" cy="6858000"/>
          </a:xfrm>
          <a:prstGeom prst="rect">
            <a:avLst/>
          </a:prstGeom>
        </p:spPr>
      </p:pic>
      <p:sp>
        <p:nvSpPr>
          <p:cNvPr id="3" name="Başlık 1">
            <a:extLst>
              <a:ext uri="{FF2B5EF4-FFF2-40B4-BE49-F238E27FC236}">
                <a16:creationId xmlns:a16="http://schemas.microsoft.com/office/drawing/2014/main" id="{4E9E368C-7719-D1DE-F386-78AC80313275}"/>
              </a:ext>
            </a:extLst>
          </p:cNvPr>
          <p:cNvSpPr txBox="1">
            <a:spLocks/>
          </p:cNvSpPr>
          <p:nvPr/>
        </p:nvSpPr>
        <p:spPr bwMode="auto">
          <a:xfrm>
            <a:off x="251520" y="748916"/>
            <a:ext cx="8496944" cy="59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800" spc="-100" dirty="0">
                <a:solidFill>
                  <a:srgbClr val="0070C0"/>
                </a:solidFill>
              </a:rPr>
              <a:t>24 h / 72 h Gözetimsiz Kazan Daireleri</a:t>
            </a:r>
            <a:endParaRPr lang="en-US" sz="2800" kern="1200" spc="-100" dirty="0">
              <a:solidFill>
                <a:srgbClr val="0070C0"/>
              </a:solidFill>
            </a:endParaRPr>
          </a:p>
        </p:txBody>
      </p:sp>
      <p:grpSp>
        <p:nvGrpSpPr>
          <p:cNvPr id="22" name="Grup 21">
            <a:extLst>
              <a:ext uri="{FF2B5EF4-FFF2-40B4-BE49-F238E27FC236}">
                <a16:creationId xmlns:a16="http://schemas.microsoft.com/office/drawing/2014/main" id="{C459CBAB-F698-033A-C6FD-37E89BF86AA9}"/>
              </a:ext>
            </a:extLst>
          </p:cNvPr>
          <p:cNvGrpSpPr/>
          <p:nvPr/>
        </p:nvGrpSpPr>
        <p:grpSpPr>
          <a:xfrm>
            <a:off x="421119" y="1492236"/>
            <a:ext cx="4510251" cy="3362951"/>
            <a:chOff x="467544" y="1916833"/>
            <a:chExt cx="3888432" cy="2921505"/>
          </a:xfrm>
        </p:grpSpPr>
        <p:pic>
          <p:nvPicPr>
            <p:cNvPr id="8" name="Resim 7">
              <a:extLst>
                <a:ext uri="{FF2B5EF4-FFF2-40B4-BE49-F238E27FC236}">
                  <a16:creationId xmlns:a16="http://schemas.microsoft.com/office/drawing/2014/main" id="{B9DAFA47-F2BB-F964-7513-86F9A71C7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648" t="9873" r="8446" b="8292"/>
            <a:stretch>
              <a:fillRect/>
            </a:stretch>
          </p:blipFill>
          <p:spPr>
            <a:xfrm>
              <a:off x="467544" y="1916833"/>
              <a:ext cx="3888432" cy="2921505"/>
            </a:xfrm>
            <a:prstGeom prst="rect">
              <a:avLst/>
            </a:prstGeom>
          </p:spPr>
        </p:pic>
        <p:pic>
          <p:nvPicPr>
            <p:cNvPr id="13" name="Resim 12">
              <a:extLst>
                <a:ext uri="{FF2B5EF4-FFF2-40B4-BE49-F238E27FC236}">
                  <a16:creationId xmlns:a16="http://schemas.microsoft.com/office/drawing/2014/main" id="{861D0335-7DC7-0084-CC8D-FB135CE44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793"/>
            <a:stretch/>
          </p:blipFill>
          <p:spPr>
            <a:xfrm>
              <a:off x="607116" y="2885855"/>
              <a:ext cx="3528134" cy="1136605"/>
            </a:xfrm>
            <a:prstGeom prst="rect">
              <a:avLst/>
            </a:prstGeom>
          </p:spPr>
        </p:pic>
        <p:pic>
          <p:nvPicPr>
            <p:cNvPr id="14" name="Resim 13">
              <a:extLst>
                <a:ext uri="{FF2B5EF4-FFF2-40B4-BE49-F238E27FC236}">
                  <a16:creationId xmlns:a16="http://schemas.microsoft.com/office/drawing/2014/main" id="{35CD8A9E-6ED0-9641-17B4-3C7BB2B1F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249" b="20754"/>
            <a:stretch/>
          </p:blipFill>
          <p:spPr>
            <a:xfrm>
              <a:off x="607202" y="2526875"/>
              <a:ext cx="3528134" cy="458464"/>
            </a:xfrm>
            <a:prstGeom prst="rect">
              <a:avLst/>
            </a:prstGeom>
          </p:spPr>
        </p:pic>
        <p:pic>
          <p:nvPicPr>
            <p:cNvPr id="15" name="Resim 14">
              <a:extLst>
                <a:ext uri="{FF2B5EF4-FFF2-40B4-BE49-F238E27FC236}">
                  <a16:creationId xmlns:a16="http://schemas.microsoft.com/office/drawing/2014/main" id="{064FE754-29C4-98D9-EC2B-1C43E947D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" t="82024" r="2047" b="2755"/>
            <a:stretch/>
          </p:blipFill>
          <p:spPr>
            <a:xfrm>
              <a:off x="668430" y="4022460"/>
              <a:ext cx="3405506" cy="352790"/>
            </a:xfrm>
            <a:prstGeom prst="roundRect">
              <a:avLst/>
            </a:prstGeom>
          </p:spPr>
        </p:pic>
      </p:grpSp>
      <p:grpSp>
        <p:nvGrpSpPr>
          <p:cNvPr id="16" name="Grup 15">
            <a:extLst>
              <a:ext uri="{FF2B5EF4-FFF2-40B4-BE49-F238E27FC236}">
                <a16:creationId xmlns:a16="http://schemas.microsoft.com/office/drawing/2014/main" id="{63E72784-B1F4-B257-7BEB-2790C6D576E6}"/>
              </a:ext>
            </a:extLst>
          </p:cNvPr>
          <p:cNvGrpSpPr/>
          <p:nvPr/>
        </p:nvGrpSpPr>
        <p:grpSpPr>
          <a:xfrm>
            <a:off x="5454180" y="1567743"/>
            <a:ext cx="3078255" cy="2509329"/>
            <a:chOff x="4211960" y="1988840"/>
            <a:chExt cx="2808312" cy="2232248"/>
          </a:xfrm>
        </p:grpSpPr>
        <p:pic>
          <p:nvPicPr>
            <p:cNvPr id="17" name="Resim 16">
              <a:extLst>
                <a:ext uri="{FF2B5EF4-FFF2-40B4-BE49-F238E27FC236}">
                  <a16:creationId xmlns:a16="http://schemas.microsoft.com/office/drawing/2014/main" id="{04A20F94-046F-C213-955E-79EA85B63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78" t="3251" r="28687" b="46369"/>
            <a:stretch/>
          </p:blipFill>
          <p:spPr>
            <a:xfrm>
              <a:off x="4211960" y="1988840"/>
              <a:ext cx="2808312" cy="2232248"/>
            </a:xfrm>
            <a:prstGeom prst="rect">
              <a:avLst/>
            </a:prstGeom>
          </p:spPr>
        </p:pic>
        <p:pic>
          <p:nvPicPr>
            <p:cNvPr id="18" name="Resim 17">
              <a:extLst>
                <a:ext uri="{FF2B5EF4-FFF2-40B4-BE49-F238E27FC236}">
                  <a16:creationId xmlns:a16="http://schemas.microsoft.com/office/drawing/2014/main" id="{F0DC8F4D-FB58-3251-B1D0-A0559FAF1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9673" y="2587879"/>
              <a:ext cx="1944216" cy="1050790"/>
            </a:xfrm>
            <a:prstGeom prst="rect">
              <a:avLst/>
            </a:prstGeom>
          </p:spPr>
        </p:pic>
      </p:grpSp>
      <p:cxnSp>
        <p:nvCxnSpPr>
          <p:cNvPr id="20" name="Düz Bağlayıcı 19">
            <a:extLst>
              <a:ext uri="{FF2B5EF4-FFF2-40B4-BE49-F238E27FC236}">
                <a16:creationId xmlns:a16="http://schemas.microsoft.com/office/drawing/2014/main" id="{7A731D2D-F398-21AC-E0A4-C97E0D4400F2}"/>
              </a:ext>
            </a:extLst>
          </p:cNvPr>
          <p:cNvCxnSpPr>
            <a:cxnSpLocks/>
          </p:cNvCxnSpPr>
          <p:nvPr/>
        </p:nvCxnSpPr>
        <p:spPr>
          <a:xfrm flipV="1">
            <a:off x="7020272" y="3861048"/>
            <a:ext cx="0" cy="45843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ectangle 3">
            <a:extLst>
              <a:ext uri="{FF2B5EF4-FFF2-40B4-BE49-F238E27FC236}">
                <a16:creationId xmlns:a16="http://schemas.microsoft.com/office/drawing/2014/main" id="{C3BB30CA-0612-71B7-EAD3-1D6479F00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4985521"/>
            <a:ext cx="3119009" cy="59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C00000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C00000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C00000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00000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None/>
            </a:pPr>
            <a:r>
              <a:rPr lang="tr-TR" altLang="tr-TR" sz="2400" b="1" kern="0" dirty="0"/>
              <a:t>BHC 1000</a:t>
            </a:r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tr-TR" altLang="tr-TR" sz="2400" b="1" kern="0" dirty="0"/>
              <a:t>Kazan Kontrol</a:t>
            </a:r>
            <a:endParaRPr lang="tr-TR" altLang="tr-TR" sz="1800" b="1" kern="0" dirty="0"/>
          </a:p>
        </p:txBody>
      </p:sp>
      <p:pic>
        <p:nvPicPr>
          <p:cNvPr id="25" name="Resim 24" descr="yazı tipi, grafik, kırmızı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64FD5F4-4EF7-E8A7-806E-8FEC3C8AAF9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00" y="1039726"/>
            <a:ext cx="1605825" cy="1229490"/>
          </a:xfrm>
          <a:prstGeom prst="rect">
            <a:avLst/>
          </a:prstGeom>
        </p:spPr>
      </p:pic>
      <p:sp>
        <p:nvSpPr>
          <p:cNvPr id="6" name="Başlık 1">
            <a:extLst>
              <a:ext uri="{FF2B5EF4-FFF2-40B4-BE49-F238E27FC236}">
                <a16:creationId xmlns:a16="http://schemas.microsoft.com/office/drawing/2014/main" id="{69FBEF2B-B4CB-2479-25E7-6291CFF2B1CB}"/>
              </a:ext>
            </a:extLst>
          </p:cNvPr>
          <p:cNvSpPr txBox="1">
            <a:spLocks/>
          </p:cNvSpPr>
          <p:nvPr/>
        </p:nvSpPr>
        <p:spPr bwMode="auto">
          <a:xfrm>
            <a:off x="107504" y="116632"/>
            <a:ext cx="6696745" cy="49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tr-TR" sz="2500" i="1" kern="0" dirty="0">
                <a:latin typeface="+mn-lt"/>
              </a:rPr>
              <a:t>E</a:t>
            </a:r>
            <a:r>
              <a:rPr lang="en-GB" sz="2500" i="1" kern="0" dirty="0" err="1">
                <a:latin typeface="+mn-lt"/>
              </a:rPr>
              <a:t>mniyet</a:t>
            </a:r>
            <a:r>
              <a:rPr lang="en-GB" sz="2500" i="1" kern="0" dirty="0">
                <a:latin typeface="+mn-lt"/>
              </a:rPr>
              <a:t> ve </a:t>
            </a:r>
            <a:r>
              <a:rPr lang="tr-TR" sz="2500" i="1" kern="0" dirty="0">
                <a:latin typeface="+mn-lt"/>
              </a:rPr>
              <a:t>G</a:t>
            </a:r>
            <a:r>
              <a:rPr lang="en-GB" sz="2500" i="1" kern="0" dirty="0" err="1">
                <a:latin typeface="+mn-lt"/>
              </a:rPr>
              <a:t>üvenlik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A</a:t>
            </a:r>
            <a:r>
              <a:rPr lang="en-GB" sz="2500" i="1" kern="0" dirty="0" err="1">
                <a:latin typeface="+mn-lt"/>
              </a:rPr>
              <a:t>rtırıcı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D</a:t>
            </a:r>
            <a:r>
              <a:rPr lang="en-GB" sz="2500" i="1" kern="0" dirty="0" err="1">
                <a:latin typeface="+mn-lt"/>
              </a:rPr>
              <a:t>onanımlar</a:t>
            </a:r>
            <a:endParaRPr lang="en-US" sz="2500" i="1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09920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96DC3-2D8E-FAF4-94BA-AD088070E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>
            <a:extLst>
              <a:ext uri="{FF2B5EF4-FFF2-40B4-BE49-F238E27FC236}">
                <a16:creationId xmlns:a16="http://schemas.microsoft.com/office/drawing/2014/main" id="{355BA043-14A3-C11F-176A-35F57C1C7C59}"/>
              </a:ext>
            </a:extLst>
          </p:cNvPr>
          <p:cNvSpPr txBox="1">
            <a:spLocks/>
          </p:cNvSpPr>
          <p:nvPr/>
        </p:nvSpPr>
        <p:spPr bwMode="auto">
          <a:xfrm>
            <a:off x="107504" y="116632"/>
            <a:ext cx="6696745" cy="49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tr-TR" sz="2500" i="1" kern="0" dirty="0">
                <a:latin typeface="+mn-lt"/>
              </a:rPr>
              <a:t>E</a:t>
            </a:r>
            <a:r>
              <a:rPr lang="en-GB" sz="2500" i="1" kern="0" dirty="0" err="1">
                <a:latin typeface="+mn-lt"/>
              </a:rPr>
              <a:t>mniyet</a:t>
            </a:r>
            <a:r>
              <a:rPr lang="en-GB" sz="2500" i="1" kern="0" dirty="0">
                <a:latin typeface="+mn-lt"/>
              </a:rPr>
              <a:t> ve </a:t>
            </a:r>
            <a:r>
              <a:rPr lang="tr-TR" sz="2500" i="1" kern="0" dirty="0">
                <a:latin typeface="+mn-lt"/>
              </a:rPr>
              <a:t>G</a:t>
            </a:r>
            <a:r>
              <a:rPr lang="en-GB" sz="2500" i="1" kern="0" dirty="0" err="1">
                <a:latin typeface="+mn-lt"/>
              </a:rPr>
              <a:t>üvenlik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A</a:t>
            </a:r>
            <a:r>
              <a:rPr lang="en-GB" sz="2500" i="1" kern="0" dirty="0" err="1">
                <a:latin typeface="+mn-lt"/>
              </a:rPr>
              <a:t>rtırıcı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D</a:t>
            </a:r>
            <a:r>
              <a:rPr lang="en-GB" sz="2500" i="1" kern="0" dirty="0" err="1">
                <a:latin typeface="+mn-lt"/>
              </a:rPr>
              <a:t>onanımlar</a:t>
            </a:r>
            <a:endParaRPr lang="en-US" sz="2500" i="1" kern="0" dirty="0">
              <a:latin typeface="+mn-lt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42408B5-07EA-00AA-3E0B-8C99925AC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86" y="27384"/>
            <a:ext cx="9242098" cy="6858000"/>
          </a:xfrm>
          <a:prstGeom prst="rect">
            <a:avLst/>
          </a:prstGeom>
        </p:spPr>
      </p:pic>
      <p:sp>
        <p:nvSpPr>
          <p:cNvPr id="3" name="Başlık 1">
            <a:extLst>
              <a:ext uri="{FF2B5EF4-FFF2-40B4-BE49-F238E27FC236}">
                <a16:creationId xmlns:a16="http://schemas.microsoft.com/office/drawing/2014/main" id="{64F66540-FC1D-55F3-E436-1250357D65D8}"/>
              </a:ext>
            </a:extLst>
          </p:cNvPr>
          <p:cNvSpPr txBox="1">
            <a:spLocks/>
          </p:cNvSpPr>
          <p:nvPr/>
        </p:nvSpPr>
        <p:spPr bwMode="auto">
          <a:xfrm>
            <a:off x="251520" y="748916"/>
            <a:ext cx="8496944" cy="59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800" spc="-100" dirty="0">
                <a:solidFill>
                  <a:srgbClr val="0070C0"/>
                </a:solidFill>
              </a:rPr>
              <a:t>24 h / 72 h Gözetimsiz Kazan Daireleri</a:t>
            </a:r>
            <a:endParaRPr lang="en-US" sz="2800" kern="1200" spc="-100" dirty="0">
              <a:solidFill>
                <a:srgbClr val="0070C0"/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331F92B-E12F-53F6-084E-DB2CCB505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8925">
            <a:off x="1878781" y="1052265"/>
            <a:ext cx="5386437" cy="37656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D49C59-4774-A0E4-311F-6465BAA0D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4365104"/>
            <a:ext cx="3119009" cy="59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C00000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C00000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C00000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00000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None/>
            </a:pPr>
            <a:r>
              <a:rPr lang="tr-TR" altLang="tr-TR" sz="2400" b="1" kern="0" dirty="0"/>
              <a:t>BHC 1000</a:t>
            </a:r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tr-TR" altLang="tr-TR" sz="2400" b="1" kern="0" dirty="0"/>
              <a:t>Kazan Kontrol</a:t>
            </a:r>
            <a:endParaRPr lang="tr-TR" altLang="tr-TR" sz="1800" b="1" kern="0" dirty="0"/>
          </a:p>
        </p:txBody>
      </p:sp>
    </p:spTree>
    <p:extLst>
      <p:ext uri="{BB962C8B-B14F-4D97-AF65-F5344CB8AC3E}">
        <p14:creationId xmlns:p14="http://schemas.microsoft.com/office/powerpoint/2010/main" val="250192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90D7C-1475-13E7-F22E-8CFCD273E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metre, kutup; direk, alet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B57B3DD-E66F-6035-353F-D57E97D9ED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92" y="1421414"/>
            <a:ext cx="1815376" cy="5285093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B28FAABA-7232-1A14-1E76-A9D26260E098}"/>
              </a:ext>
            </a:extLst>
          </p:cNvPr>
          <p:cNvSpPr txBox="1">
            <a:spLocks/>
          </p:cNvSpPr>
          <p:nvPr/>
        </p:nvSpPr>
        <p:spPr bwMode="auto">
          <a:xfrm>
            <a:off x="0" y="748916"/>
            <a:ext cx="9144000" cy="59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800" spc="-100" dirty="0">
                <a:solidFill>
                  <a:srgbClr val="0070C0"/>
                </a:solidFill>
              </a:rPr>
              <a:t>Kompakt Yüzey Blöf Kontrol &amp; Duyargası (4-20 </a:t>
            </a:r>
            <a:r>
              <a:rPr lang="tr-TR" sz="2800" spc="-100" dirty="0" err="1">
                <a:solidFill>
                  <a:srgbClr val="0070C0"/>
                </a:solidFill>
              </a:rPr>
              <a:t>mA</a:t>
            </a:r>
            <a:r>
              <a:rPr lang="tr-TR" sz="2800" spc="-100" dirty="0">
                <a:solidFill>
                  <a:srgbClr val="0070C0"/>
                </a:solidFill>
              </a:rPr>
              <a:t>)</a:t>
            </a:r>
            <a:endParaRPr lang="en-US" sz="2800" kern="1200" spc="-100" dirty="0">
              <a:solidFill>
                <a:srgbClr val="0070C0"/>
              </a:solidFill>
            </a:endParaRPr>
          </a:p>
        </p:txBody>
      </p:sp>
      <p:grpSp>
        <p:nvGrpSpPr>
          <p:cNvPr id="4" name="Grup 3">
            <a:extLst>
              <a:ext uri="{FF2B5EF4-FFF2-40B4-BE49-F238E27FC236}">
                <a16:creationId xmlns:a16="http://schemas.microsoft.com/office/drawing/2014/main" id="{DBA5C675-6487-B200-97A7-81D9E5505F08}"/>
              </a:ext>
            </a:extLst>
          </p:cNvPr>
          <p:cNvGrpSpPr/>
          <p:nvPr/>
        </p:nvGrpSpPr>
        <p:grpSpPr>
          <a:xfrm>
            <a:off x="2699792" y="1450231"/>
            <a:ext cx="6335119" cy="4283025"/>
            <a:chOff x="2095858" y="1593382"/>
            <a:chExt cx="6830509" cy="4734138"/>
          </a:xfrm>
        </p:grpSpPr>
        <p:pic>
          <p:nvPicPr>
            <p:cNvPr id="23" name="Resim 22" descr="metin, diyagram, daire, ekran görüntüsü içeren bir resim&#10;&#10;Yapay zeka tarafından oluşturulmuş içerik yanlış olabilir.">
              <a:extLst>
                <a:ext uri="{FF2B5EF4-FFF2-40B4-BE49-F238E27FC236}">
                  <a16:creationId xmlns:a16="http://schemas.microsoft.com/office/drawing/2014/main" id="{CF4AB459-00EF-83B4-E7C2-44C57AF45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87391" y="1593382"/>
              <a:ext cx="6238976" cy="4734138"/>
            </a:xfrm>
            <a:prstGeom prst="rect">
              <a:avLst/>
            </a:prstGeom>
          </p:spPr>
        </p:pic>
        <p:pic>
          <p:nvPicPr>
            <p:cNvPr id="3" name="Resim 2" descr="yazı tipi, grafik, kırmızı, logo içeren bir resim&#10;&#10;Yapay zeka tarafından oluşturulmuş içerik yanlış olabilir.">
              <a:extLst>
                <a:ext uri="{FF2B5EF4-FFF2-40B4-BE49-F238E27FC236}">
                  <a16:creationId xmlns:a16="http://schemas.microsoft.com/office/drawing/2014/main" id="{703941CA-CD09-FCBE-1510-515DDDBF2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5858" y="1906499"/>
              <a:ext cx="1757561" cy="1345666"/>
            </a:xfrm>
            <a:prstGeom prst="rect">
              <a:avLst/>
            </a:prstGeom>
          </p:spPr>
        </p:pic>
      </p:grpSp>
      <p:sp>
        <p:nvSpPr>
          <p:cNvPr id="9" name="Başlık 1">
            <a:extLst>
              <a:ext uri="{FF2B5EF4-FFF2-40B4-BE49-F238E27FC236}">
                <a16:creationId xmlns:a16="http://schemas.microsoft.com/office/drawing/2014/main" id="{58A4C4CE-991E-E13D-AF9E-D2897D90A18C}"/>
              </a:ext>
            </a:extLst>
          </p:cNvPr>
          <p:cNvSpPr txBox="1">
            <a:spLocks/>
          </p:cNvSpPr>
          <p:nvPr/>
        </p:nvSpPr>
        <p:spPr bwMode="auto">
          <a:xfrm>
            <a:off x="107504" y="116632"/>
            <a:ext cx="6696745" cy="49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tr-TR" sz="2500" i="1" kern="0" dirty="0">
                <a:latin typeface="+mn-lt"/>
              </a:rPr>
              <a:t>E</a:t>
            </a:r>
            <a:r>
              <a:rPr lang="en-GB" sz="2500" i="1" kern="0" dirty="0" err="1">
                <a:latin typeface="+mn-lt"/>
              </a:rPr>
              <a:t>mniyet</a:t>
            </a:r>
            <a:r>
              <a:rPr lang="en-GB" sz="2500" i="1" kern="0" dirty="0">
                <a:latin typeface="+mn-lt"/>
              </a:rPr>
              <a:t> ve </a:t>
            </a:r>
            <a:r>
              <a:rPr lang="tr-TR" sz="2500" i="1" kern="0" dirty="0">
                <a:latin typeface="+mn-lt"/>
              </a:rPr>
              <a:t>G</a:t>
            </a:r>
            <a:r>
              <a:rPr lang="en-GB" sz="2500" i="1" kern="0" dirty="0" err="1">
                <a:latin typeface="+mn-lt"/>
              </a:rPr>
              <a:t>üvenlik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A</a:t>
            </a:r>
            <a:r>
              <a:rPr lang="en-GB" sz="2500" i="1" kern="0" dirty="0" err="1">
                <a:latin typeface="+mn-lt"/>
              </a:rPr>
              <a:t>rtırıcı</a:t>
            </a:r>
            <a:r>
              <a:rPr lang="en-GB" sz="2500" i="1" kern="0" dirty="0">
                <a:latin typeface="+mn-lt"/>
              </a:rPr>
              <a:t> </a:t>
            </a:r>
            <a:r>
              <a:rPr lang="tr-TR" sz="2500" i="1" kern="0" dirty="0">
                <a:latin typeface="+mn-lt"/>
              </a:rPr>
              <a:t>D</a:t>
            </a:r>
            <a:r>
              <a:rPr lang="en-GB" sz="2500" i="1" kern="0" dirty="0" err="1">
                <a:latin typeface="+mn-lt"/>
              </a:rPr>
              <a:t>onanımlar</a:t>
            </a:r>
            <a:endParaRPr lang="en-US" sz="2500" i="1" kern="0" dirty="0">
              <a:latin typeface="+mn-lt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513B73C4-C0AB-371C-FDA8-E6B83647ABB2}"/>
              </a:ext>
            </a:extLst>
          </p:cNvPr>
          <p:cNvSpPr txBox="1">
            <a:spLocks/>
          </p:cNvSpPr>
          <p:nvPr/>
        </p:nvSpPr>
        <p:spPr bwMode="auto">
          <a:xfrm>
            <a:off x="1331640" y="5812432"/>
            <a:ext cx="2880320" cy="59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800" spc="-100" dirty="0">
                <a:solidFill>
                  <a:srgbClr val="0070C0"/>
                </a:solidFill>
              </a:rPr>
              <a:t>YENİ NESİL</a:t>
            </a:r>
            <a:endParaRPr lang="en-US" sz="2800" kern="1200" spc="-1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2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44964B-DA29-E907-29FA-CC72574CB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16632"/>
            <a:ext cx="5695411" cy="499117"/>
          </a:xfrm>
        </p:spPr>
        <p:txBody>
          <a:bodyPr>
            <a:noAutofit/>
          </a:bodyPr>
          <a:lstStyle/>
          <a:p>
            <a:r>
              <a:rPr lang="tr-TR" sz="4400" kern="1200" spc="-100" dirty="0">
                <a:solidFill>
                  <a:srgbClr val="C00000"/>
                </a:solidFill>
                <a:latin typeface="Aptos Display" panose="020B0004020202020204" pitchFamily="34" charset="0"/>
              </a:rPr>
              <a:t>TEŞEKKÜRLER….</a:t>
            </a:r>
            <a:endParaRPr lang="en-US" sz="4400" kern="1200" spc="-100" dirty="0">
              <a:solidFill>
                <a:srgbClr val="C00000"/>
              </a:solidFill>
              <a:latin typeface="Aptos Display" panose="020B0004020202020204" pitchFamily="34" charset="0"/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ABCB7606-F1EA-689A-D91C-53C2F22689DC}"/>
              </a:ext>
            </a:extLst>
          </p:cNvPr>
          <p:cNvSpPr/>
          <p:nvPr/>
        </p:nvSpPr>
        <p:spPr>
          <a:xfrm>
            <a:off x="7758120" y="852738"/>
            <a:ext cx="1008112" cy="5688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 descr="metin, ekran görüntüsü, çizgi film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6FB8FD4-CC13-90E5-C469-AA81254AA7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85"/>
          <a:stretch>
            <a:fillRect/>
          </a:stretch>
        </p:blipFill>
        <p:spPr>
          <a:xfrm>
            <a:off x="1187623" y="980728"/>
            <a:ext cx="7113237" cy="556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19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48B95-0E7B-F41E-F71B-BA4353ED9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C9DAE2E-F623-C9D5-11C1-69208AE3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692696"/>
            <a:ext cx="9180512" cy="6022604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2B6B6B7D-06E1-06E3-97CF-4AE39B9B74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0860"/>
            <a:ext cx="6732240" cy="504825"/>
          </a:xfrm>
          <a:noFill/>
        </p:spPr>
        <p:txBody>
          <a:bodyPr/>
          <a:lstStyle/>
          <a:p>
            <a:pPr algn="l" eaLnBrk="1" hangingPunct="1"/>
            <a:r>
              <a:rPr lang="tr-TR" altLang="tr-TR" sz="3600" i="1" dirty="0">
                <a:latin typeface="+mn-lt"/>
              </a:rPr>
              <a:t>KAZAN PATLAMALARI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224DC1FC-1FD8-5FCE-159F-69D2D01E08B1}"/>
              </a:ext>
            </a:extLst>
          </p:cNvPr>
          <p:cNvSpPr txBox="1">
            <a:spLocks/>
          </p:cNvSpPr>
          <p:nvPr/>
        </p:nvSpPr>
        <p:spPr bwMode="auto">
          <a:xfrm>
            <a:off x="-36512" y="900227"/>
            <a:ext cx="3600401" cy="525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800" dirty="0">
                <a:solidFill>
                  <a:schemeClr val="bg1"/>
                </a:solidFill>
              </a:rPr>
              <a:t>İSİG </a:t>
            </a:r>
          </a:p>
          <a:p>
            <a:r>
              <a:rPr lang="tr-TR" sz="2800" dirty="0">
                <a:solidFill>
                  <a:schemeClr val="bg1"/>
                </a:solidFill>
              </a:rPr>
              <a:t>(İşçi Sağlığı ve İş Güvenliği Meclisi) </a:t>
            </a:r>
          </a:p>
          <a:p>
            <a:r>
              <a:rPr lang="tr-TR" sz="2800" dirty="0">
                <a:solidFill>
                  <a:schemeClr val="bg1"/>
                </a:solidFill>
              </a:rPr>
              <a:t>iş kazanlarında</a:t>
            </a:r>
          </a:p>
          <a:p>
            <a:r>
              <a:rPr lang="tr-TR" sz="2800" dirty="0">
                <a:solidFill>
                  <a:schemeClr val="bg1"/>
                </a:solidFill>
              </a:rPr>
              <a:t> ölen kişiler için </a:t>
            </a:r>
          </a:p>
          <a:p>
            <a:endParaRPr lang="tr-TR" sz="2800" dirty="0">
              <a:solidFill>
                <a:schemeClr val="bg1"/>
              </a:solidFill>
            </a:endParaRPr>
          </a:p>
          <a:p>
            <a:r>
              <a:rPr lang="tr-TR" sz="3600" dirty="0">
                <a:solidFill>
                  <a:schemeClr val="bg1"/>
                </a:solidFill>
              </a:rPr>
              <a:t>“</a:t>
            </a:r>
            <a:r>
              <a:rPr lang="tr-TR" sz="4400" dirty="0">
                <a:solidFill>
                  <a:schemeClr val="bg1">
                    <a:lumMod val="75000"/>
                  </a:schemeClr>
                </a:solidFill>
              </a:rPr>
              <a:t>İş Cinayeti</a:t>
            </a:r>
            <a:r>
              <a:rPr lang="tr-TR" sz="3600" dirty="0">
                <a:solidFill>
                  <a:schemeClr val="bg1"/>
                </a:solidFill>
              </a:rPr>
              <a:t>”</a:t>
            </a:r>
          </a:p>
          <a:p>
            <a:endParaRPr lang="tr-TR" sz="3600" dirty="0">
              <a:solidFill>
                <a:schemeClr val="bg1"/>
              </a:solidFill>
            </a:endParaRPr>
          </a:p>
          <a:p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2800" dirty="0">
                <a:solidFill>
                  <a:schemeClr val="bg1"/>
                </a:solidFill>
              </a:rPr>
              <a:t>demektedir.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D77916C-37D5-09EB-C02E-166477296DC0}"/>
              </a:ext>
            </a:extLst>
          </p:cNvPr>
          <p:cNvSpPr txBox="1"/>
          <p:nvPr/>
        </p:nvSpPr>
        <p:spPr>
          <a:xfrm>
            <a:off x="4211960" y="1124744"/>
            <a:ext cx="4680520" cy="5175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None/>
            </a:pPr>
            <a:r>
              <a:rPr lang="tr-TR" sz="2400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İş müfettişlerinin inceleme </a:t>
            </a:r>
          </a:p>
          <a:p>
            <a:pPr algn="ctr">
              <a:spcAft>
                <a:spcPts val="0"/>
              </a:spcAft>
              <a:buNone/>
            </a:pPr>
            <a:r>
              <a:rPr lang="tr-TR" sz="2400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raporları, bu kazaların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400" b="1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%90'ından fazlasının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400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"</a:t>
            </a:r>
            <a:r>
              <a:rPr lang="tr-TR" sz="4800" b="1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önlenebilir</a:t>
            </a:r>
            <a:r>
              <a:rPr lang="tr-TR" sz="2400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400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nitelikte olduğunu; emniyet ventili arızaları, </a:t>
            </a:r>
            <a:r>
              <a:rPr lang="tr-TR" sz="2400" u="sng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susuz çalıştırma </a:t>
            </a:r>
            <a:r>
              <a:rPr lang="tr-TR" sz="2400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kalifiye olmayan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400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tr-TR" sz="2400" dirty="0">
                <a:solidFill>
                  <a:srgbClr val="B8202C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mesleki yeterlilik </a:t>
            </a:r>
            <a:r>
              <a:rPr lang="tr-TR" sz="2400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belgesi bulunmayan)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400" dirty="0">
                <a:solidFill>
                  <a:srgbClr val="B820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personel istihdamından kaynaklandığını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394469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08F0B-6A04-160D-28EE-305A84790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36CE4EA-1EF5-B445-D0A5-2C14AFB4E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692696"/>
            <a:ext cx="9180512" cy="6022604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18933999-DB12-E712-02B8-5BCD20CA63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0860"/>
            <a:ext cx="6732240" cy="504825"/>
          </a:xfrm>
          <a:noFill/>
        </p:spPr>
        <p:txBody>
          <a:bodyPr/>
          <a:lstStyle/>
          <a:p>
            <a:pPr algn="l" eaLnBrk="1" hangingPunct="1"/>
            <a:r>
              <a:rPr lang="tr-TR" altLang="tr-TR" sz="3600" i="1" dirty="0">
                <a:latin typeface="+mn-lt"/>
              </a:rPr>
              <a:t>KAZAN PATLAMALARI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6F1C1BC1-8318-72F8-B2CE-9F7CBFD60355}"/>
              </a:ext>
            </a:extLst>
          </p:cNvPr>
          <p:cNvSpPr txBox="1">
            <a:spLocks/>
          </p:cNvSpPr>
          <p:nvPr/>
        </p:nvSpPr>
        <p:spPr bwMode="auto">
          <a:xfrm>
            <a:off x="-36512" y="900227"/>
            <a:ext cx="3600401" cy="525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800" dirty="0">
                <a:solidFill>
                  <a:schemeClr val="bg1"/>
                </a:solidFill>
              </a:rPr>
              <a:t>İSİG </a:t>
            </a:r>
          </a:p>
          <a:p>
            <a:r>
              <a:rPr lang="tr-TR" sz="2800" dirty="0">
                <a:solidFill>
                  <a:schemeClr val="bg1"/>
                </a:solidFill>
              </a:rPr>
              <a:t>(İşçi Sağlığı ve İş Güvenliği Meclisi) </a:t>
            </a:r>
          </a:p>
          <a:p>
            <a:r>
              <a:rPr lang="tr-TR" sz="2800" dirty="0">
                <a:solidFill>
                  <a:schemeClr val="bg1"/>
                </a:solidFill>
              </a:rPr>
              <a:t>iş kazanlarında</a:t>
            </a:r>
          </a:p>
          <a:p>
            <a:r>
              <a:rPr lang="tr-TR" sz="2800" dirty="0">
                <a:solidFill>
                  <a:schemeClr val="bg1"/>
                </a:solidFill>
              </a:rPr>
              <a:t> ölen kişiler için </a:t>
            </a:r>
          </a:p>
          <a:p>
            <a:endParaRPr lang="tr-TR" sz="2800" dirty="0">
              <a:solidFill>
                <a:schemeClr val="bg1"/>
              </a:solidFill>
            </a:endParaRPr>
          </a:p>
          <a:p>
            <a:r>
              <a:rPr lang="tr-TR" sz="3600" dirty="0">
                <a:solidFill>
                  <a:schemeClr val="bg1"/>
                </a:solidFill>
              </a:rPr>
              <a:t>“</a:t>
            </a:r>
            <a:r>
              <a:rPr lang="tr-TR" sz="4400" dirty="0">
                <a:solidFill>
                  <a:schemeClr val="bg1">
                    <a:lumMod val="75000"/>
                  </a:schemeClr>
                </a:solidFill>
              </a:rPr>
              <a:t>İş Cinayeti</a:t>
            </a:r>
            <a:r>
              <a:rPr lang="tr-TR" sz="3600" dirty="0">
                <a:solidFill>
                  <a:schemeClr val="bg1"/>
                </a:solidFill>
              </a:rPr>
              <a:t>”</a:t>
            </a:r>
          </a:p>
          <a:p>
            <a:endParaRPr lang="tr-TR" sz="3600" dirty="0">
              <a:solidFill>
                <a:schemeClr val="bg1"/>
              </a:solidFill>
            </a:endParaRPr>
          </a:p>
          <a:p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2800" dirty="0">
                <a:solidFill>
                  <a:schemeClr val="bg1"/>
                </a:solidFill>
              </a:rPr>
              <a:t>demektedir.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BBA1151-E964-E81E-537A-F6B73A630C10}"/>
              </a:ext>
            </a:extLst>
          </p:cNvPr>
          <p:cNvSpPr txBox="1"/>
          <p:nvPr/>
        </p:nvSpPr>
        <p:spPr>
          <a:xfrm>
            <a:off x="4283968" y="909235"/>
            <a:ext cx="4752528" cy="5357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tr-TR" sz="2400" b="1" dirty="0">
                <a:solidFill>
                  <a:srgbClr val="0070C0"/>
                </a:solidFill>
              </a:rPr>
              <a:t>23 Mart 2026 tarihli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tr-TR" sz="2400" b="1" dirty="0">
                <a:solidFill>
                  <a:srgbClr val="0070C0"/>
                </a:solidFill>
              </a:rPr>
              <a:t>Resmî </a:t>
            </a:r>
            <a:r>
              <a:rPr lang="tr-TR" sz="2400" b="1" dirty="0" err="1">
                <a:solidFill>
                  <a:srgbClr val="0070C0"/>
                </a:solidFill>
              </a:rPr>
              <a:t>Gazete'de</a:t>
            </a:r>
            <a:r>
              <a:rPr lang="tr-TR" sz="2400" b="1" dirty="0">
                <a:solidFill>
                  <a:srgbClr val="0070C0"/>
                </a:solidFill>
              </a:rPr>
              <a:t> yayımlanan</a:t>
            </a:r>
            <a:r>
              <a:rPr lang="tr-TR" sz="2400" dirty="0">
                <a:solidFill>
                  <a:srgbClr val="0070C0"/>
                </a:solidFill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400" dirty="0">
                <a:solidFill>
                  <a:srgbClr val="0070C0"/>
                </a:solidFill>
              </a:rPr>
              <a:t>Çalışma ve Sosyal Güvenlik Bakanlığı tebliği ile birlikte, tehlikeli ve çok tehlikeli sınıfta yer alan kazan işletim süreçlerinde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1400" dirty="0">
              <a:solidFill>
                <a:srgbClr val="0070C0"/>
              </a:solidFill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dirty="0">
                <a:solidFill>
                  <a:srgbClr val="B8202C"/>
                </a:solidFill>
              </a:rPr>
              <a:t>Mesleki Yeterlilik Kurumu (MYK) Belgesi </a:t>
            </a:r>
            <a:endParaRPr lang="tr-TR" sz="1600" b="1" dirty="0">
              <a:solidFill>
                <a:srgbClr val="B8202C"/>
              </a:solidFill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800" b="1" dirty="0">
              <a:solidFill>
                <a:srgbClr val="B8202C"/>
              </a:solidFill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400" dirty="0">
                <a:solidFill>
                  <a:srgbClr val="0070C0"/>
                </a:solidFill>
              </a:rPr>
              <a:t>sahibi personel istihdamı tamamen zorunlu hale getirilmiştir.</a:t>
            </a:r>
          </a:p>
        </p:txBody>
      </p:sp>
    </p:spTree>
    <p:extLst>
      <p:ext uri="{BB962C8B-B14F-4D97-AF65-F5344CB8AC3E}">
        <p14:creationId xmlns:p14="http://schemas.microsoft.com/office/powerpoint/2010/main" val="37957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F3DC1-8A1E-8686-9459-C6F64EC59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3737661-5932-F3F9-62AD-D9971A27B2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512" y="692696"/>
            <a:ext cx="9180512" cy="6022604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9ADE7AD6-8363-70C1-4F53-E4461B533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0860"/>
            <a:ext cx="6732240" cy="504825"/>
          </a:xfrm>
          <a:noFill/>
        </p:spPr>
        <p:txBody>
          <a:bodyPr/>
          <a:lstStyle/>
          <a:p>
            <a:pPr algn="l" eaLnBrk="1" hangingPunct="1"/>
            <a:r>
              <a:rPr lang="tr-TR" altLang="tr-TR" sz="3600" i="1" dirty="0">
                <a:latin typeface="+mn-lt"/>
              </a:rPr>
              <a:t>KAZAN PATLAMALARI</a:t>
            </a:r>
          </a:p>
        </p:txBody>
      </p:sp>
      <p:pic>
        <p:nvPicPr>
          <p:cNvPr id="2" name="WhatsApp Video 2025-05-21 saat 11.53.51_b673b1ae">
            <a:hlinkClick r:id="" action="ppaction://media"/>
            <a:extLst>
              <a:ext uri="{FF2B5EF4-FFF2-40B4-BE49-F238E27FC236}">
                <a16:creationId xmlns:a16="http://schemas.microsoft.com/office/drawing/2014/main" id="{1E658BB5-791C-87B1-D28E-D2CE625CAB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76056" y="882513"/>
            <a:ext cx="2990552" cy="5282791"/>
          </a:xfrm>
          <a:prstGeom prst="rect">
            <a:avLst/>
          </a:prstGeom>
        </p:spPr>
      </p:pic>
      <p:sp>
        <p:nvSpPr>
          <p:cNvPr id="4" name="Başlık 1">
            <a:extLst>
              <a:ext uri="{FF2B5EF4-FFF2-40B4-BE49-F238E27FC236}">
                <a16:creationId xmlns:a16="http://schemas.microsoft.com/office/drawing/2014/main" id="{8A2838B8-E9B5-45A4-BD66-CDDEECB04E5B}"/>
              </a:ext>
            </a:extLst>
          </p:cNvPr>
          <p:cNvSpPr txBox="1">
            <a:spLocks/>
          </p:cNvSpPr>
          <p:nvPr/>
        </p:nvSpPr>
        <p:spPr bwMode="auto">
          <a:xfrm>
            <a:off x="0" y="755846"/>
            <a:ext cx="4104457" cy="584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chemeClr val="bg1"/>
                </a:solidFill>
              </a:rPr>
              <a:t>Kazan Patlamalarını</a:t>
            </a:r>
          </a:p>
          <a:p>
            <a:r>
              <a:rPr lang="tr-TR" sz="3200" dirty="0">
                <a:solidFill>
                  <a:schemeClr val="bg1"/>
                </a:solidFill>
              </a:rPr>
              <a:t>Önlemek için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Kazan Dairesinde «Mesleki yeterlilik </a:t>
            </a:r>
            <a:r>
              <a:rPr lang="tr-T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belgesi» bulunan personel, </a:t>
            </a:r>
            <a:endParaRPr lang="tr-TR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Emniyet donanımlarının kullanılması,</a:t>
            </a:r>
          </a:p>
          <a:p>
            <a:pPr marL="457200" indent="-457200" algn="l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Periyodik Bakım ve Kontrol,</a:t>
            </a:r>
            <a:endParaRPr lang="tr-T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62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4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EE5DD5E-A4F6-4855-BE95-370C35327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932082"/>
            <a:ext cx="8286255" cy="1669619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D87D7FEB-F2B5-4268-877A-24A7D3CFC4AF}"/>
              </a:ext>
            </a:extLst>
          </p:cNvPr>
          <p:cNvSpPr/>
          <p:nvPr/>
        </p:nvSpPr>
        <p:spPr>
          <a:xfrm>
            <a:off x="204848" y="5639484"/>
            <a:ext cx="8734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tr-TR" altLang="tr-TR" b="1" dirty="0"/>
              <a:t>EN 12953 -</a:t>
            </a:r>
            <a:r>
              <a:rPr lang="tr-TR" altLang="tr-T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b="1" dirty="0"/>
              <a:t>BÖLÜM 9   </a:t>
            </a:r>
            <a:r>
              <a:rPr lang="tr-T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  </a:t>
            </a:r>
            <a:r>
              <a:rPr lang="tr-TR" b="1" dirty="0"/>
              <a:t> </a:t>
            </a:r>
            <a:r>
              <a:rPr lang="tr-TR" altLang="tr-TR" b="1" dirty="0"/>
              <a:t>EN 12952 –</a:t>
            </a:r>
            <a:r>
              <a:rPr lang="tr-TR" altLang="tr-T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b="1" dirty="0"/>
              <a:t>BÖLÜM 11 </a:t>
            </a:r>
          </a:p>
          <a:p>
            <a:pPr algn="ctr">
              <a:buNone/>
            </a:pPr>
            <a:r>
              <a:rPr lang="tr-T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Kazan ve aksesuarlarının sınırlama tertibatları için özellikler</a:t>
            </a:r>
            <a:endParaRPr lang="tr-TR" altLang="tr-TR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2B6738B-DA2B-4309-EEA0-88C8ADD29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860"/>
            <a:ext cx="673224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tr-TR" altLang="tr-TR" sz="3600" i="1" kern="0">
                <a:latin typeface="+mn-lt"/>
              </a:rPr>
              <a:t>KAZAN PATLAMALARI</a:t>
            </a:r>
            <a:endParaRPr lang="tr-TR" altLang="tr-TR" sz="3600" i="1" kern="0" dirty="0">
              <a:latin typeface="+mn-lt"/>
            </a:endParaRPr>
          </a:p>
        </p:txBody>
      </p:sp>
      <p:grpSp>
        <p:nvGrpSpPr>
          <p:cNvPr id="15" name="Grup 14">
            <a:extLst>
              <a:ext uri="{FF2B5EF4-FFF2-40B4-BE49-F238E27FC236}">
                <a16:creationId xmlns:a16="http://schemas.microsoft.com/office/drawing/2014/main" id="{FD15D6CF-E606-F7D7-9952-50318A84A8FB}"/>
              </a:ext>
            </a:extLst>
          </p:cNvPr>
          <p:cNvGrpSpPr/>
          <p:nvPr/>
        </p:nvGrpSpPr>
        <p:grpSpPr>
          <a:xfrm>
            <a:off x="650231" y="1400175"/>
            <a:ext cx="7632848" cy="2439679"/>
            <a:chOff x="899592" y="1400175"/>
            <a:chExt cx="7632848" cy="2439679"/>
          </a:xfrm>
        </p:grpSpPr>
        <p:grpSp>
          <p:nvGrpSpPr>
            <p:cNvPr id="11" name="Grup 10">
              <a:extLst>
                <a:ext uri="{FF2B5EF4-FFF2-40B4-BE49-F238E27FC236}">
                  <a16:creationId xmlns:a16="http://schemas.microsoft.com/office/drawing/2014/main" id="{A21497C1-B891-1D7E-5F64-B191722849A5}"/>
                </a:ext>
              </a:extLst>
            </p:cNvPr>
            <p:cNvGrpSpPr/>
            <p:nvPr/>
          </p:nvGrpSpPr>
          <p:grpSpPr>
            <a:xfrm>
              <a:off x="899592" y="1400175"/>
              <a:ext cx="7632848" cy="2439679"/>
              <a:chOff x="755574" y="1390100"/>
              <a:chExt cx="7632848" cy="2439679"/>
            </a:xfrm>
          </p:grpSpPr>
          <p:pic>
            <p:nvPicPr>
              <p:cNvPr id="12" name="Resim 11">
                <a:extLst>
                  <a:ext uri="{FF2B5EF4-FFF2-40B4-BE49-F238E27FC236}">
                    <a16:creationId xmlns:a16="http://schemas.microsoft.com/office/drawing/2014/main" id="{0F6E07D2-526B-1F9B-DEDB-9E1F82A36E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8956"/>
              <a:stretch>
                <a:fillRect/>
              </a:stretch>
            </p:blipFill>
            <p:spPr>
              <a:xfrm>
                <a:off x="2231748" y="1812806"/>
                <a:ext cx="4126096" cy="2016973"/>
              </a:xfrm>
              <a:prstGeom prst="rect">
                <a:avLst/>
              </a:prstGeom>
            </p:spPr>
          </p:pic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1FA2D40C-A1F5-30B3-1C5E-5448C436246C}"/>
                  </a:ext>
                </a:extLst>
              </p:cNvPr>
              <p:cNvSpPr txBox="1"/>
              <p:nvPr/>
            </p:nvSpPr>
            <p:spPr>
              <a:xfrm>
                <a:off x="755574" y="1390100"/>
                <a:ext cx="76328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/>
                  <a:t>Test </a:t>
                </a:r>
                <a:r>
                  <a:rPr lang="tr-TR" dirty="0" err="1"/>
                  <a:t>Requirement</a:t>
                </a:r>
                <a:r>
                  <a:rPr lang="tr-TR" dirty="0"/>
                  <a:t> EN 12953-9 </a:t>
                </a:r>
                <a:r>
                  <a:rPr lang="tr-TR" dirty="0" err="1"/>
                  <a:t>for</a:t>
                </a:r>
                <a:r>
                  <a:rPr lang="tr-TR" dirty="0"/>
                  <a:t> </a:t>
                </a:r>
                <a:r>
                  <a:rPr lang="tr-TR" dirty="0" err="1"/>
                  <a:t>Mechanical</a:t>
                </a:r>
                <a:r>
                  <a:rPr lang="tr-TR" dirty="0"/>
                  <a:t> </a:t>
                </a:r>
                <a:r>
                  <a:rPr lang="tr-TR" dirty="0" err="1"/>
                  <a:t>Float</a:t>
                </a:r>
                <a:r>
                  <a:rPr lang="tr-TR" dirty="0"/>
                  <a:t> in EU since 2002</a:t>
                </a:r>
                <a:endParaRPr lang="en-GB" dirty="0"/>
              </a:p>
            </p:txBody>
          </p:sp>
        </p:grpSp>
        <p:pic>
          <p:nvPicPr>
            <p:cNvPr id="14" name="Resim 13" descr="Fantini Cosmi A2 Kazan Tağdiye Cihazı 1”">
              <a:extLst>
                <a:ext uri="{FF2B5EF4-FFF2-40B4-BE49-F238E27FC236}">
                  <a16:creationId xmlns:a16="http://schemas.microsoft.com/office/drawing/2014/main" id="{DF9CFF2D-19ED-85A7-A495-153484C67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88224" y="2925918"/>
              <a:ext cx="1191617" cy="758663"/>
            </a:xfrm>
            <a:prstGeom prst="rect">
              <a:avLst/>
            </a:prstGeom>
          </p:spPr>
        </p:pic>
      </p:grpSp>
      <p:sp>
        <p:nvSpPr>
          <p:cNvPr id="17" name="Rectangle 12">
            <a:extLst>
              <a:ext uri="{FF2B5EF4-FFF2-40B4-BE49-F238E27FC236}">
                <a16:creationId xmlns:a16="http://schemas.microsoft.com/office/drawing/2014/main" id="{3ABD3D46-2F28-DF66-83E5-D84FE37FD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764704"/>
            <a:ext cx="859028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</a:pP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Şamandıralı / </a:t>
            </a:r>
            <a:r>
              <a:rPr lang="tr-TR" altLang="tr-TR" sz="2800" b="1" dirty="0" err="1">
                <a:solidFill>
                  <a:srgbClr val="00B050"/>
                </a:solidFill>
                <a:latin typeface="+mn-lt"/>
                <a:cs typeface="+mn-cs"/>
              </a:rPr>
              <a:t>Tağdiye</a:t>
            </a: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 Cihazı</a:t>
            </a:r>
          </a:p>
        </p:txBody>
      </p:sp>
    </p:spTree>
    <p:extLst>
      <p:ext uri="{BB962C8B-B14F-4D97-AF65-F5344CB8AC3E}">
        <p14:creationId xmlns:p14="http://schemas.microsoft.com/office/powerpoint/2010/main" val="1200302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EAE63DC-B9A3-F1AB-B061-64C0D9065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>
            <a:extLst>
              <a:ext uri="{FF2B5EF4-FFF2-40B4-BE49-F238E27FC236}">
                <a16:creationId xmlns:a16="http://schemas.microsoft.com/office/drawing/2014/main" id="{25597675-AEDC-32C3-42F6-AFC81D6D6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764704"/>
            <a:ext cx="859028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</a:pP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Şamandıralı / </a:t>
            </a:r>
            <a:r>
              <a:rPr lang="tr-TR" altLang="tr-TR" sz="2800" b="1" dirty="0" err="1">
                <a:solidFill>
                  <a:srgbClr val="00B050"/>
                </a:solidFill>
                <a:latin typeface="+mn-lt"/>
                <a:cs typeface="+mn-cs"/>
              </a:rPr>
              <a:t>Tağdiye</a:t>
            </a:r>
            <a:r>
              <a:rPr lang="tr-TR" altLang="tr-TR" sz="2800" b="1" dirty="0">
                <a:solidFill>
                  <a:srgbClr val="00B050"/>
                </a:solidFill>
                <a:latin typeface="+mn-lt"/>
                <a:cs typeface="+mn-cs"/>
              </a:rPr>
              <a:t> Cihazı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8B1DF33-ED60-328A-FB23-00202B39B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860"/>
            <a:ext cx="673224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CC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tr-TR" altLang="tr-TR" sz="3600" i="1" kern="0">
                <a:latin typeface="+mn-lt"/>
              </a:rPr>
              <a:t>KAZAN PATLAMALARI</a:t>
            </a:r>
            <a:endParaRPr lang="tr-TR" altLang="tr-TR" sz="3600" i="1" kern="0" dirty="0">
              <a:latin typeface="+mn-lt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762C2129-DA0C-15E9-66C6-88C2514D2FD1}"/>
              </a:ext>
            </a:extLst>
          </p:cNvPr>
          <p:cNvSpPr txBox="1"/>
          <p:nvPr/>
        </p:nvSpPr>
        <p:spPr>
          <a:xfrm>
            <a:off x="107504" y="4005064"/>
            <a:ext cx="903649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/>
              <a:t>2002 Yılı:  </a:t>
            </a:r>
            <a:r>
              <a:rPr lang="tr-TR" dirty="0"/>
              <a:t>Avrupa Birliğinde, </a:t>
            </a:r>
            <a:r>
              <a:rPr lang="tr-TR" sz="18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 12953-9</a:t>
            </a:r>
            <a:r>
              <a:rPr lang="tr-TR" sz="18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8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standartı</a:t>
            </a:r>
            <a:r>
              <a:rPr lang="tr-TR" sz="18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ile mekanik şamandıralı şalterlerin düşük   su emniyet kilidi (</a:t>
            </a:r>
            <a:r>
              <a:rPr lang="tr-TR" sz="18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Low</a:t>
            </a:r>
            <a:r>
              <a:rPr lang="tr-TR" sz="18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8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Water</a:t>
            </a:r>
            <a:r>
              <a:rPr lang="tr-TR" sz="18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800" b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Cut-off</a:t>
            </a:r>
            <a:r>
              <a:rPr lang="tr-TR" sz="18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olarak kullanılması </a:t>
            </a:r>
            <a:r>
              <a:rPr lang="tr-TR" sz="1800" b="1" u="none" strike="noStrike" kern="1200" dirty="0">
                <a:solidFill>
                  <a:srgbClr val="B8202C"/>
                </a:solidFill>
                <a:effectLst/>
                <a:latin typeface="Arial" charset="0"/>
                <a:ea typeface="+mn-ea"/>
                <a:cs typeface="+mn-cs"/>
              </a:rPr>
              <a:t>yasaklandı</a:t>
            </a:r>
            <a:r>
              <a:rPr lang="tr-TR" sz="18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Yerine, mekanik olmayan ve kendi kendini test edebilen </a:t>
            </a:r>
            <a:r>
              <a:rPr lang="tr-TR" sz="18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Self-</a:t>
            </a:r>
            <a:r>
              <a:rPr lang="tr-TR" sz="1800" b="1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Monitoring</a:t>
            </a:r>
            <a:r>
              <a:rPr lang="tr-TR" sz="1800" b="1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/ Fail-</a:t>
            </a:r>
            <a:r>
              <a:rPr lang="tr-TR" sz="1800" b="1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Safe</a:t>
            </a:r>
            <a:r>
              <a:rPr lang="tr-TR" sz="1800" b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elektronik probların kullanılması zorunlu hale getirildi.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/>
              <a:t>2004 Yılı:</a:t>
            </a:r>
            <a:r>
              <a:rPr lang="tr-TR" dirty="0"/>
              <a:t> Sanayi ve Ticaret Bakanlığı, Basınçlı Ekipmanlar Yönetmeliği'ni (97/23/AT) Türkiye'de zorunlu hale getirdi.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/>
              <a:t>2006 Yılı:</a:t>
            </a:r>
            <a:r>
              <a:rPr lang="tr-TR" dirty="0"/>
              <a:t> TSE tarafından </a:t>
            </a:r>
            <a:r>
              <a:rPr lang="tr-TR" b="1" dirty="0"/>
              <a:t>TS EN 12953</a:t>
            </a:r>
            <a:r>
              <a:rPr lang="tr-TR" dirty="0"/>
              <a:t> resmi olarak yayınlandı. Bu tarihten sonra Türkiye'de üretilen veya ithal edilen yeni kazanlarda şamandıralı emniyet şalterlerinin kullanımına yasal olarak izin verilmedi.</a:t>
            </a:r>
            <a:endParaRPr lang="tr-TR" sz="1800" b="0" u="none" strike="noStrike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grpSp>
        <p:nvGrpSpPr>
          <p:cNvPr id="16" name="Grup 15">
            <a:extLst>
              <a:ext uri="{FF2B5EF4-FFF2-40B4-BE49-F238E27FC236}">
                <a16:creationId xmlns:a16="http://schemas.microsoft.com/office/drawing/2014/main" id="{2203B5B3-D8FC-49E0-EC80-273DB68DEA32}"/>
              </a:ext>
            </a:extLst>
          </p:cNvPr>
          <p:cNvGrpSpPr/>
          <p:nvPr/>
        </p:nvGrpSpPr>
        <p:grpSpPr>
          <a:xfrm>
            <a:off x="1043608" y="1256602"/>
            <a:ext cx="3805605" cy="2630578"/>
            <a:chOff x="334346" y="1524809"/>
            <a:chExt cx="4453677" cy="3151419"/>
          </a:xfrm>
        </p:grpSpPr>
        <p:pic>
          <p:nvPicPr>
            <p:cNvPr id="12" name="Resim 11" descr="Fantini Cosmi A2 Kazan Tağdiye Cihazı 1”">
              <a:extLst>
                <a:ext uri="{FF2B5EF4-FFF2-40B4-BE49-F238E27FC236}">
                  <a16:creationId xmlns:a16="http://schemas.microsoft.com/office/drawing/2014/main" id="{ABB24401-75AF-7417-F8FE-05ADE07E3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4346" y="2690336"/>
              <a:ext cx="2320408" cy="1477327"/>
            </a:xfrm>
            <a:prstGeom prst="rect">
              <a:avLst/>
            </a:prstGeom>
          </p:spPr>
        </p:pic>
        <p:pic>
          <p:nvPicPr>
            <p:cNvPr id="13" name="Resim 12">
              <a:extLst>
                <a:ext uri="{FF2B5EF4-FFF2-40B4-BE49-F238E27FC236}">
                  <a16:creationId xmlns:a16="http://schemas.microsoft.com/office/drawing/2014/main" id="{417BF2B8-AA09-140B-CDB7-05661B7A2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0228" t="4564" r="20018" b="7164"/>
            <a:stretch>
              <a:fillRect/>
            </a:stretch>
          </p:blipFill>
          <p:spPr>
            <a:xfrm>
              <a:off x="2654754" y="1524809"/>
              <a:ext cx="2133269" cy="3151419"/>
            </a:xfrm>
            <a:prstGeom prst="rect">
              <a:avLst/>
            </a:prstGeom>
          </p:spPr>
        </p:pic>
      </p:grpSp>
      <p:grpSp>
        <p:nvGrpSpPr>
          <p:cNvPr id="17" name="Grup 16">
            <a:extLst>
              <a:ext uri="{FF2B5EF4-FFF2-40B4-BE49-F238E27FC236}">
                <a16:creationId xmlns:a16="http://schemas.microsoft.com/office/drawing/2014/main" id="{18A4EDDB-A876-ED4C-64FA-3F0120DABDED}"/>
              </a:ext>
            </a:extLst>
          </p:cNvPr>
          <p:cNvGrpSpPr/>
          <p:nvPr/>
        </p:nvGrpSpPr>
        <p:grpSpPr>
          <a:xfrm>
            <a:off x="6683031" y="908720"/>
            <a:ext cx="1921417" cy="3354659"/>
            <a:chOff x="6027428" y="1082453"/>
            <a:chExt cx="2266189" cy="3858715"/>
          </a:xfrm>
        </p:grpSpPr>
        <p:pic>
          <p:nvPicPr>
            <p:cNvPr id="14" name="Resim 13">
              <a:extLst>
                <a:ext uri="{FF2B5EF4-FFF2-40B4-BE49-F238E27FC236}">
                  <a16:creationId xmlns:a16="http://schemas.microsoft.com/office/drawing/2014/main" id="{C5BFD03E-5483-C40B-D20C-C17792A89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7428" y="1883857"/>
              <a:ext cx="1409623" cy="2049029"/>
            </a:xfrm>
            <a:prstGeom prst="rect">
              <a:avLst/>
            </a:prstGeom>
          </p:spPr>
        </p:pic>
        <p:pic>
          <p:nvPicPr>
            <p:cNvPr id="15" name="Resim 14">
              <a:extLst>
                <a:ext uri="{FF2B5EF4-FFF2-40B4-BE49-F238E27FC236}">
                  <a16:creationId xmlns:a16="http://schemas.microsoft.com/office/drawing/2014/main" id="{F87DA527-07CC-B46C-2EC5-57670A1AD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2360" y="1082453"/>
              <a:ext cx="481257" cy="38587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297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2689" y="1052736"/>
            <a:ext cx="882429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EN 12952-07 / EN 12953-06, 72 saat çalışma TRD 604'e göre buhar kazanlarında SIL 2 ve SIL 3 sertifikasyonu </a:t>
            </a:r>
            <a:r>
              <a:rPr lang="tr-TR" dirty="0">
                <a:solidFill>
                  <a:srgbClr val="C00000"/>
                </a:solidFill>
              </a:rPr>
              <a:t>«Self </a:t>
            </a:r>
            <a:r>
              <a:rPr lang="tr-TR" dirty="0" err="1">
                <a:solidFill>
                  <a:srgbClr val="C00000"/>
                </a:solidFill>
              </a:rPr>
              <a:t>Monitoring</a:t>
            </a:r>
            <a:r>
              <a:rPr lang="tr-TR" dirty="0">
                <a:solidFill>
                  <a:srgbClr val="C00000"/>
                </a:solidFill>
              </a:rPr>
              <a:t> Seviye Alarm Duyargası ve Seviye Alarm Kontrolörü»</a:t>
            </a:r>
            <a:r>
              <a:rPr lang="tr-TR" dirty="0"/>
              <a:t> kombinasyonu ile sağlanabilir. </a:t>
            </a:r>
          </a:p>
          <a:p>
            <a:endParaRPr lang="tr-TR" sz="1200" dirty="0"/>
          </a:p>
          <a:p>
            <a:pPr algn="ctr"/>
            <a:r>
              <a:rPr lang="en-GB" altLang="de-DE" b="1" dirty="0">
                <a:latin typeface="Arial Narrow" pitchFamily="34" charset="0"/>
              </a:rPr>
              <a:t>According to the latest European Norms, boiler equipment shall have at least SIL 2.</a:t>
            </a:r>
            <a:r>
              <a:rPr lang="tr-TR" altLang="de-DE" b="1" dirty="0">
                <a:latin typeface="Arial Narrow" pitchFamily="34" charset="0"/>
              </a:rPr>
              <a:t> </a:t>
            </a:r>
          </a:p>
          <a:p>
            <a:pPr algn="ctr"/>
            <a:r>
              <a:rPr lang="tr-TR" altLang="de-DE" b="1" dirty="0">
                <a:latin typeface="Arial Narrow" pitchFamily="34" charset="0"/>
              </a:rPr>
              <a:t>(</a:t>
            </a:r>
            <a:r>
              <a:rPr lang="tr-TR" b="1" dirty="0">
                <a:solidFill>
                  <a:srgbClr val="000000"/>
                </a:solidFill>
                <a:latin typeface="Cambria-Bold"/>
              </a:rPr>
              <a:t>EN 12953-6 </a:t>
            </a:r>
            <a:r>
              <a:rPr lang="tr-TR" dirty="0"/>
              <a:t>-</a:t>
            </a:r>
            <a:r>
              <a:rPr lang="tr-TR" sz="1800" b="1" i="0" dirty="0">
                <a:solidFill>
                  <a:srgbClr val="000000"/>
                </a:solidFill>
                <a:effectLst/>
                <a:latin typeface="Cambria-Bold"/>
              </a:rPr>
              <a:t>4.3.2</a:t>
            </a:r>
            <a:r>
              <a:rPr lang="tr-TR" altLang="de-DE" b="1" dirty="0">
                <a:latin typeface="Arial Narrow" pitchFamily="34" charset="0"/>
              </a:rPr>
              <a:t>)</a:t>
            </a:r>
            <a:endParaRPr lang="tr-TR" dirty="0"/>
          </a:p>
          <a:p>
            <a:endParaRPr lang="tr-TR" dirty="0"/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28" name="Rectangle 11"/>
          <p:cNvSpPr>
            <a:spLocks noGrp="1" noChangeArrowheads="1"/>
          </p:cNvSpPr>
          <p:nvPr>
            <p:ph type="title"/>
          </p:nvPr>
        </p:nvSpPr>
        <p:spPr>
          <a:xfrm>
            <a:off x="47296" y="89717"/>
            <a:ext cx="7477032" cy="642938"/>
          </a:xfrm>
        </p:spPr>
        <p:txBody>
          <a:bodyPr>
            <a:noAutofit/>
          </a:bodyPr>
          <a:lstStyle/>
          <a:p>
            <a:pPr algn="l"/>
            <a:r>
              <a:rPr lang="de-DE" altLang="de-DE" sz="2400" dirty="0" err="1"/>
              <a:t>Safety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Integrity</a:t>
            </a:r>
            <a:r>
              <a:rPr lang="de-DE" altLang="de-DE" sz="2400" dirty="0"/>
              <a:t> Levels</a:t>
            </a:r>
            <a:r>
              <a:rPr lang="tr-TR" altLang="de-DE" sz="2400" dirty="0"/>
              <a:t> – SIL </a:t>
            </a:r>
            <a:br>
              <a:rPr lang="tr-TR" altLang="de-DE" sz="2400" dirty="0"/>
            </a:br>
            <a:r>
              <a:rPr lang="tr-TR" altLang="tr-TR" sz="2400" dirty="0">
                <a:solidFill>
                  <a:srgbClr val="202124"/>
                </a:solidFill>
                <a:latin typeface="inherit"/>
              </a:rPr>
              <a:t>Ekipman bütünlüğü</a:t>
            </a:r>
            <a:r>
              <a:rPr lang="tr-TR" altLang="de-DE" sz="2000" dirty="0"/>
              <a:t> </a:t>
            </a:r>
            <a:endParaRPr lang="de-DE" altLang="de-DE" sz="2000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7" r="16275"/>
          <a:stretch/>
        </p:blipFill>
        <p:spPr>
          <a:xfrm>
            <a:off x="1187624" y="2464474"/>
            <a:ext cx="1944216" cy="161867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535" y="2780928"/>
            <a:ext cx="2230684" cy="3184062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75E3C881-CA14-4844-ABEF-885F3E6CCB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81" y="4221088"/>
            <a:ext cx="653963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060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24916</TotalTime>
  <Words>1075</Words>
  <Application>Microsoft Office PowerPoint</Application>
  <PresentationFormat>Ekran Gösterisi (4:3)</PresentationFormat>
  <Paragraphs>191</Paragraphs>
  <Slides>38</Slides>
  <Notes>30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9" baseType="lpstr">
      <vt:lpstr>Aptos Display</vt:lpstr>
      <vt:lpstr>Arial</vt:lpstr>
      <vt:lpstr>Arial Narrow</vt:lpstr>
      <vt:lpstr>Artifakt Element Heavy</vt:lpstr>
      <vt:lpstr>Calibri</vt:lpstr>
      <vt:lpstr>Cambria-Bold</vt:lpstr>
      <vt:lpstr>Ethnocentric Rg</vt:lpstr>
      <vt:lpstr>inherit</vt:lpstr>
      <vt:lpstr>Tahoma</vt:lpstr>
      <vt:lpstr>Wingdings</vt:lpstr>
      <vt:lpstr>Varsayılan Tasarım</vt:lpstr>
      <vt:lpstr>PowerPoint Sunusu</vt:lpstr>
      <vt:lpstr>PowerPoint Sunusu</vt:lpstr>
      <vt:lpstr>KAZAN PATLAMALARI</vt:lpstr>
      <vt:lpstr>KAZAN PATLAMALARI</vt:lpstr>
      <vt:lpstr>KAZAN PATLAMALARI</vt:lpstr>
      <vt:lpstr>KAZAN PATLAMALARI</vt:lpstr>
      <vt:lpstr>PowerPoint Sunusu</vt:lpstr>
      <vt:lpstr>PowerPoint Sunusu</vt:lpstr>
      <vt:lpstr>Safety Integrity Levels – SIL  Ekipman bütünlüğü </vt:lpstr>
      <vt:lpstr>PowerPoint Sunusu</vt:lpstr>
      <vt:lpstr>PowerPoint Sunusu</vt:lpstr>
      <vt:lpstr>PowerPoint Sunusu</vt:lpstr>
      <vt:lpstr>PowerPoint Sunusu</vt:lpstr>
      <vt:lpstr>PowerPoint Sunusu</vt:lpstr>
      <vt:lpstr>Emniyet ve Güvenlik Artırıcı Donanımları</vt:lpstr>
      <vt:lpstr>PowerPoint Sunusu</vt:lpstr>
      <vt:lpstr>PowerPoint Sunusu</vt:lpstr>
      <vt:lpstr>Emniyet ve Güvenlik Artırıcı Donanımları</vt:lpstr>
      <vt:lpstr>Emniyet ve Güvenlik Artırıcı Donanımları</vt:lpstr>
      <vt:lpstr>Emniyet ve Güvenlik Artırıcı Donanımları</vt:lpstr>
      <vt:lpstr>Emniyet ve Güvenlik Artırıcı Donanımları</vt:lpstr>
      <vt:lpstr>Emniyet ve Güvenlik Artırıcı Donanımları</vt:lpstr>
      <vt:lpstr>Emniyet ve Güvenlik Artırıcı Donanımları</vt:lpstr>
      <vt:lpstr>Emniyet ve Güvenlik Artırıcı Donanımları</vt:lpstr>
      <vt:lpstr>Emniyet ve Güvenlik Artırıcı Donanımları</vt:lpstr>
      <vt:lpstr>Emniyet ve Güvenlik Artırıcı Donanımları</vt:lpstr>
      <vt:lpstr>Emniyet ve Güvenlik Artırıcı Donanımları</vt:lpstr>
      <vt:lpstr>Emniyet ve Güvenlik Artırıcı Donanımları</vt:lpstr>
      <vt:lpstr>PowerPoint Sunusu</vt:lpstr>
      <vt:lpstr>PowerPoint Sunusu</vt:lpstr>
      <vt:lpstr>Sertifikalar</vt:lpstr>
      <vt:lpstr>Emniyet ve Güvenlik Artırıcı Donanımlar</vt:lpstr>
      <vt:lpstr>Emniyet ve Güvenlik Artırıcı Donanımlar</vt:lpstr>
      <vt:lpstr>PowerPoint Sunusu</vt:lpstr>
      <vt:lpstr>PowerPoint Sunusu</vt:lpstr>
      <vt:lpstr>PowerPoint Sunusu</vt:lpstr>
      <vt:lpstr>PowerPoint Sunusu</vt:lpstr>
      <vt:lpstr>TEŞEKKÜRLER….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ATECH</dc:creator>
  <cp:lastModifiedBy>AYHAN YILMAZ</cp:lastModifiedBy>
  <cp:revision>1132</cp:revision>
  <cp:lastPrinted>2019-07-16T08:14:02Z</cp:lastPrinted>
  <dcterms:created xsi:type="dcterms:W3CDTF">2005-12-27T15:42:26Z</dcterms:created>
  <dcterms:modified xsi:type="dcterms:W3CDTF">2026-06-16T21:14:02Z</dcterms:modified>
</cp:coreProperties>
</file>