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34"/>
  </p:notesMasterIdLst>
  <p:handoutMasterIdLst>
    <p:handoutMasterId r:id="rId35"/>
  </p:handoutMasterIdLst>
  <p:sldIdLst>
    <p:sldId id="256" r:id="rId5"/>
    <p:sldId id="290" r:id="rId6"/>
    <p:sldId id="289" r:id="rId7"/>
    <p:sldId id="291" r:id="rId8"/>
    <p:sldId id="257" r:id="rId9"/>
    <p:sldId id="260" r:id="rId10"/>
    <p:sldId id="261" r:id="rId11"/>
    <p:sldId id="262" r:id="rId12"/>
    <p:sldId id="264" r:id="rId13"/>
    <p:sldId id="270" r:id="rId14"/>
    <p:sldId id="288" r:id="rId15"/>
    <p:sldId id="263" r:id="rId16"/>
    <p:sldId id="265" r:id="rId17"/>
    <p:sldId id="266" r:id="rId18"/>
    <p:sldId id="267" r:id="rId19"/>
    <p:sldId id="269" r:id="rId20"/>
    <p:sldId id="277" r:id="rId21"/>
    <p:sldId id="268" r:id="rId22"/>
    <p:sldId id="271" r:id="rId23"/>
    <p:sldId id="272" r:id="rId24"/>
    <p:sldId id="273" r:id="rId25"/>
    <p:sldId id="274" r:id="rId26"/>
    <p:sldId id="275" r:id="rId27"/>
    <p:sldId id="279" r:id="rId28"/>
    <p:sldId id="278" r:id="rId29"/>
    <p:sldId id="280" r:id="rId30"/>
    <p:sldId id="281" r:id="rId31"/>
    <p:sldId id="285" r:id="rId32"/>
    <p:sldId id="259" r:id="rId33"/>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99BC767-97A4-4B8F-953F-85D08B93EB82}" type="datetime1">
              <a:rPr lang="tr-TR" smtClean="0"/>
              <a:t>18.06.2026</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F2C8D43-8168-48C8-91A7-63EACBACA74B}" type="slidenum">
              <a:rPr lang="tr-TR" smtClean="0"/>
              <a:t>‹#›</a:t>
            </a:fld>
            <a:endParaRPr lang="tr-TR" dirty="0"/>
          </a:p>
        </p:txBody>
      </p:sp>
    </p:spTree>
    <p:extLst>
      <p:ext uri="{BB962C8B-B14F-4D97-AF65-F5344CB8AC3E}">
        <p14:creationId xmlns:p14="http://schemas.microsoft.com/office/powerpoint/2010/main" val="35310998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F813F62-78E2-4F86-ACD8-97CF8A0560DC}" type="datetime1">
              <a:rPr lang="tr-TR" noProof="0" smtClean="0"/>
              <a:t>18.06.2026</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603C52C-5E29-41AF-BAA3-8217E886DA08}" type="slidenum">
              <a:rPr lang="tr-TR" noProof="0" smtClean="0"/>
              <a:t>‹#›</a:t>
            </a:fld>
            <a:endParaRPr lang="tr-TR" noProof="0"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a:t>
            </a:fld>
            <a:endParaRPr lang="tr-TR" dirty="0"/>
          </a:p>
        </p:txBody>
      </p:sp>
    </p:spTree>
    <p:extLst>
      <p:ext uri="{BB962C8B-B14F-4D97-AF65-F5344CB8AC3E}">
        <p14:creationId xmlns:p14="http://schemas.microsoft.com/office/powerpoint/2010/main" val="2478736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10</a:t>
            </a:fld>
            <a:endParaRPr lang="tr-TR" dirty="0"/>
          </a:p>
        </p:txBody>
      </p:sp>
    </p:spTree>
    <p:extLst>
      <p:ext uri="{BB962C8B-B14F-4D97-AF65-F5344CB8AC3E}">
        <p14:creationId xmlns:p14="http://schemas.microsoft.com/office/powerpoint/2010/main" val="2052556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11</a:t>
            </a:fld>
            <a:endParaRPr lang="tr-TR" dirty="0"/>
          </a:p>
        </p:txBody>
      </p:sp>
    </p:spTree>
    <p:extLst>
      <p:ext uri="{BB962C8B-B14F-4D97-AF65-F5344CB8AC3E}">
        <p14:creationId xmlns:p14="http://schemas.microsoft.com/office/powerpoint/2010/main" val="2482290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12</a:t>
            </a:fld>
            <a:endParaRPr lang="tr-TR" dirty="0"/>
          </a:p>
        </p:txBody>
      </p:sp>
    </p:spTree>
    <p:extLst>
      <p:ext uri="{BB962C8B-B14F-4D97-AF65-F5344CB8AC3E}">
        <p14:creationId xmlns:p14="http://schemas.microsoft.com/office/powerpoint/2010/main" val="3778522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13</a:t>
            </a:fld>
            <a:endParaRPr lang="tr-TR" dirty="0"/>
          </a:p>
        </p:txBody>
      </p:sp>
    </p:spTree>
    <p:extLst>
      <p:ext uri="{BB962C8B-B14F-4D97-AF65-F5344CB8AC3E}">
        <p14:creationId xmlns:p14="http://schemas.microsoft.com/office/powerpoint/2010/main" val="2101271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14</a:t>
            </a:fld>
            <a:endParaRPr lang="tr-TR" dirty="0"/>
          </a:p>
        </p:txBody>
      </p:sp>
    </p:spTree>
    <p:extLst>
      <p:ext uri="{BB962C8B-B14F-4D97-AF65-F5344CB8AC3E}">
        <p14:creationId xmlns:p14="http://schemas.microsoft.com/office/powerpoint/2010/main" val="3811682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15</a:t>
            </a:fld>
            <a:endParaRPr lang="tr-TR" dirty="0"/>
          </a:p>
        </p:txBody>
      </p:sp>
    </p:spTree>
    <p:extLst>
      <p:ext uri="{BB962C8B-B14F-4D97-AF65-F5344CB8AC3E}">
        <p14:creationId xmlns:p14="http://schemas.microsoft.com/office/powerpoint/2010/main" val="815957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16</a:t>
            </a:fld>
            <a:endParaRPr lang="tr-TR" dirty="0"/>
          </a:p>
        </p:txBody>
      </p:sp>
    </p:spTree>
    <p:extLst>
      <p:ext uri="{BB962C8B-B14F-4D97-AF65-F5344CB8AC3E}">
        <p14:creationId xmlns:p14="http://schemas.microsoft.com/office/powerpoint/2010/main" val="3840107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17</a:t>
            </a:fld>
            <a:endParaRPr lang="tr-TR" dirty="0"/>
          </a:p>
        </p:txBody>
      </p:sp>
    </p:spTree>
    <p:extLst>
      <p:ext uri="{BB962C8B-B14F-4D97-AF65-F5344CB8AC3E}">
        <p14:creationId xmlns:p14="http://schemas.microsoft.com/office/powerpoint/2010/main" val="51445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18</a:t>
            </a:fld>
            <a:endParaRPr lang="tr-TR" dirty="0"/>
          </a:p>
        </p:txBody>
      </p:sp>
    </p:spTree>
    <p:extLst>
      <p:ext uri="{BB962C8B-B14F-4D97-AF65-F5344CB8AC3E}">
        <p14:creationId xmlns:p14="http://schemas.microsoft.com/office/powerpoint/2010/main" val="2003416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19</a:t>
            </a:fld>
            <a:endParaRPr lang="tr-TR" dirty="0"/>
          </a:p>
        </p:txBody>
      </p:sp>
    </p:spTree>
    <p:extLst>
      <p:ext uri="{BB962C8B-B14F-4D97-AF65-F5344CB8AC3E}">
        <p14:creationId xmlns:p14="http://schemas.microsoft.com/office/powerpoint/2010/main" val="1107086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a:t>
            </a:fld>
            <a:endParaRPr lang="tr-TR" dirty="0"/>
          </a:p>
        </p:txBody>
      </p:sp>
    </p:spTree>
    <p:extLst>
      <p:ext uri="{BB962C8B-B14F-4D97-AF65-F5344CB8AC3E}">
        <p14:creationId xmlns:p14="http://schemas.microsoft.com/office/powerpoint/2010/main" val="2017855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20</a:t>
            </a:fld>
            <a:endParaRPr lang="tr-TR" dirty="0"/>
          </a:p>
        </p:txBody>
      </p:sp>
    </p:spTree>
    <p:extLst>
      <p:ext uri="{BB962C8B-B14F-4D97-AF65-F5344CB8AC3E}">
        <p14:creationId xmlns:p14="http://schemas.microsoft.com/office/powerpoint/2010/main" val="3116184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21</a:t>
            </a:fld>
            <a:endParaRPr lang="tr-TR" dirty="0"/>
          </a:p>
        </p:txBody>
      </p:sp>
    </p:spTree>
    <p:extLst>
      <p:ext uri="{BB962C8B-B14F-4D97-AF65-F5344CB8AC3E}">
        <p14:creationId xmlns:p14="http://schemas.microsoft.com/office/powerpoint/2010/main" val="633028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22</a:t>
            </a:fld>
            <a:endParaRPr lang="tr-TR" dirty="0"/>
          </a:p>
        </p:txBody>
      </p:sp>
    </p:spTree>
    <p:extLst>
      <p:ext uri="{BB962C8B-B14F-4D97-AF65-F5344CB8AC3E}">
        <p14:creationId xmlns:p14="http://schemas.microsoft.com/office/powerpoint/2010/main" val="3357063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23</a:t>
            </a:fld>
            <a:endParaRPr lang="tr-TR" dirty="0"/>
          </a:p>
        </p:txBody>
      </p:sp>
    </p:spTree>
    <p:extLst>
      <p:ext uri="{BB962C8B-B14F-4D97-AF65-F5344CB8AC3E}">
        <p14:creationId xmlns:p14="http://schemas.microsoft.com/office/powerpoint/2010/main" val="1362540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24</a:t>
            </a:fld>
            <a:endParaRPr lang="tr-TR" dirty="0"/>
          </a:p>
        </p:txBody>
      </p:sp>
    </p:spTree>
    <p:extLst>
      <p:ext uri="{BB962C8B-B14F-4D97-AF65-F5344CB8AC3E}">
        <p14:creationId xmlns:p14="http://schemas.microsoft.com/office/powerpoint/2010/main" val="576790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25</a:t>
            </a:fld>
            <a:endParaRPr lang="tr-TR" dirty="0"/>
          </a:p>
        </p:txBody>
      </p:sp>
    </p:spTree>
    <p:extLst>
      <p:ext uri="{BB962C8B-B14F-4D97-AF65-F5344CB8AC3E}">
        <p14:creationId xmlns:p14="http://schemas.microsoft.com/office/powerpoint/2010/main" val="2293323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26</a:t>
            </a:fld>
            <a:endParaRPr lang="tr-TR" dirty="0"/>
          </a:p>
        </p:txBody>
      </p:sp>
    </p:spTree>
    <p:extLst>
      <p:ext uri="{BB962C8B-B14F-4D97-AF65-F5344CB8AC3E}">
        <p14:creationId xmlns:p14="http://schemas.microsoft.com/office/powerpoint/2010/main" val="484712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27</a:t>
            </a:fld>
            <a:endParaRPr lang="tr-TR" dirty="0"/>
          </a:p>
        </p:txBody>
      </p:sp>
    </p:spTree>
    <p:extLst>
      <p:ext uri="{BB962C8B-B14F-4D97-AF65-F5344CB8AC3E}">
        <p14:creationId xmlns:p14="http://schemas.microsoft.com/office/powerpoint/2010/main" val="2147730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28</a:t>
            </a:fld>
            <a:endParaRPr lang="tr-TR" dirty="0"/>
          </a:p>
        </p:txBody>
      </p:sp>
    </p:spTree>
    <p:extLst>
      <p:ext uri="{BB962C8B-B14F-4D97-AF65-F5344CB8AC3E}">
        <p14:creationId xmlns:p14="http://schemas.microsoft.com/office/powerpoint/2010/main" val="3378999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29</a:t>
            </a:fld>
            <a:endParaRPr lang="tr-TR" dirty="0"/>
          </a:p>
        </p:txBody>
      </p:sp>
    </p:spTree>
    <p:extLst>
      <p:ext uri="{BB962C8B-B14F-4D97-AF65-F5344CB8AC3E}">
        <p14:creationId xmlns:p14="http://schemas.microsoft.com/office/powerpoint/2010/main" val="4149734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3</a:t>
            </a:fld>
            <a:endParaRPr lang="tr-TR" dirty="0"/>
          </a:p>
        </p:txBody>
      </p:sp>
    </p:spTree>
    <p:extLst>
      <p:ext uri="{BB962C8B-B14F-4D97-AF65-F5344CB8AC3E}">
        <p14:creationId xmlns:p14="http://schemas.microsoft.com/office/powerpoint/2010/main" val="434917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4</a:t>
            </a:fld>
            <a:endParaRPr lang="tr-TR" dirty="0"/>
          </a:p>
        </p:txBody>
      </p:sp>
    </p:spTree>
    <p:extLst>
      <p:ext uri="{BB962C8B-B14F-4D97-AF65-F5344CB8AC3E}">
        <p14:creationId xmlns:p14="http://schemas.microsoft.com/office/powerpoint/2010/main" val="2000745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5</a:t>
            </a:fld>
            <a:endParaRPr lang="tr-TR" dirty="0"/>
          </a:p>
        </p:txBody>
      </p:sp>
    </p:spTree>
    <p:extLst>
      <p:ext uri="{BB962C8B-B14F-4D97-AF65-F5344CB8AC3E}">
        <p14:creationId xmlns:p14="http://schemas.microsoft.com/office/powerpoint/2010/main" val="843966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6</a:t>
            </a:fld>
            <a:endParaRPr lang="tr-TR" dirty="0"/>
          </a:p>
        </p:txBody>
      </p:sp>
    </p:spTree>
    <p:extLst>
      <p:ext uri="{BB962C8B-B14F-4D97-AF65-F5344CB8AC3E}">
        <p14:creationId xmlns:p14="http://schemas.microsoft.com/office/powerpoint/2010/main" val="1170770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7</a:t>
            </a:fld>
            <a:endParaRPr lang="tr-TR" dirty="0"/>
          </a:p>
        </p:txBody>
      </p:sp>
    </p:spTree>
    <p:extLst>
      <p:ext uri="{BB962C8B-B14F-4D97-AF65-F5344CB8AC3E}">
        <p14:creationId xmlns:p14="http://schemas.microsoft.com/office/powerpoint/2010/main" val="3576090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8</a:t>
            </a:fld>
            <a:endParaRPr lang="tr-TR" dirty="0"/>
          </a:p>
        </p:txBody>
      </p:sp>
    </p:spTree>
    <p:extLst>
      <p:ext uri="{BB962C8B-B14F-4D97-AF65-F5344CB8AC3E}">
        <p14:creationId xmlns:p14="http://schemas.microsoft.com/office/powerpoint/2010/main" val="2631426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5603C52C-5E29-41AF-BAA3-8217E886DA08}" type="slidenum">
              <a:rPr lang="tr-TR" smtClean="0"/>
              <a:t>9</a:t>
            </a:fld>
            <a:endParaRPr lang="tr-TR" dirty="0"/>
          </a:p>
        </p:txBody>
      </p:sp>
    </p:spTree>
    <p:extLst>
      <p:ext uri="{BB962C8B-B14F-4D97-AF65-F5344CB8AC3E}">
        <p14:creationId xmlns:p14="http://schemas.microsoft.com/office/powerpoint/2010/main" val="29839964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p:cNvSpPr>
            <a:spLocks noGrp="1"/>
          </p:cNvSpPr>
          <p:nvPr>
            <p:ph type="ctrTitle"/>
          </p:nvPr>
        </p:nvSpPr>
        <p:spPr>
          <a:xfrm>
            <a:off x="1371600" y="1803405"/>
            <a:ext cx="9448800" cy="1825096"/>
          </a:xfrm>
        </p:spPr>
        <p:txBody>
          <a:bodyPr rtlCol="0" anchor="b">
            <a:normAutofit/>
          </a:bodyPr>
          <a:lstStyle>
            <a:lvl1pPr algn="l">
              <a:defRPr sz="6000"/>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1371600" y="3632201"/>
            <a:ext cx="9448800" cy="685800"/>
          </a:xfrm>
        </p:spPr>
        <p:txBody>
          <a:bodyPr rtlCol="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tıklayın</a:t>
            </a:r>
            <a:endParaRPr lang="tr-TR" noProof="0" dirty="0"/>
          </a:p>
        </p:txBody>
      </p:sp>
      <p:sp>
        <p:nvSpPr>
          <p:cNvPr id="4" name="Tarih Yer Tutucusu 3"/>
          <p:cNvSpPr>
            <a:spLocks noGrp="1"/>
          </p:cNvSpPr>
          <p:nvPr>
            <p:ph type="dt" sz="half" idx="10"/>
          </p:nvPr>
        </p:nvSpPr>
        <p:spPr>
          <a:xfrm>
            <a:off x="7909561" y="4314328"/>
            <a:ext cx="2910840" cy="374642"/>
          </a:xfrm>
        </p:spPr>
        <p:txBody>
          <a:bodyPr rtlCol="0"/>
          <a:lstStyle/>
          <a:p>
            <a:pPr rtl="0"/>
            <a:fld id="{3D5D0258-7678-4644-993F-318274585529}" type="datetime1">
              <a:rPr lang="tr-TR" noProof="0" smtClean="0"/>
              <a:t>18.06.2026</a:t>
            </a:fld>
            <a:endParaRPr lang="tr-TR" noProof="0" dirty="0"/>
          </a:p>
        </p:txBody>
      </p:sp>
      <p:sp>
        <p:nvSpPr>
          <p:cNvPr id="5" name="Alt Bilgi Yer Tutucusu 4"/>
          <p:cNvSpPr>
            <a:spLocks noGrp="1"/>
          </p:cNvSpPr>
          <p:nvPr>
            <p:ph type="ftr" sz="quarter" idx="11"/>
          </p:nvPr>
        </p:nvSpPr>
        <p:spPr>
          <a:xfrm>
            <a:off x="1371600" y="4323845"/>
            <a:ext cx="6400800" cy="365125"/>
          </a:xfrm>
        </p:spPr>
        <p:txBody>
          <a:bodyPr rtlCol="0"/>
          <a:lstStyle/>
          <a:p>
            <a:pPr rtl="0"/>
            <a:endParaRPr lang="tr-TR" noProof="0" dirty="0"/>
          </a:p>
        </p:txBody>
      </p:sp>
      <p:sp>
        <p:nvSpPr>
          <p:cNvPr id="6" name="Slayt Numarası Yer Tutucusu 5"/>
          <p:cNvSpPr>
            <a:spLocks noGrp="1"/>
          </p:cNvSpPr>
          <p:nvPr>
            <p:ph type="sldNum" sz="quarter" idx="12"/>
          </p:nvPr>
        </p:nvSpPr>
        <p:spPr>
          <a:xfrm>
            <a:off x="8077200" y="1430866"/>
            <a:ext cx="2743200" cy="365125"/>
          </a:xfrm>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sp>
        <p:nvSpPr>
          <p:cNvPr id="2" name="Başlık 1"/>
          <p:cNvSpPr>
            <a:spLocks noGrp="1"/>
          </p:cNvSpPr>
          <p:nvPr>
            <p:ph type="title"/>
          </p:nvPr>
        </p:nvSpPr>
        <p:spPr>
          <a:xfrm>
            <a:off x="685777" y="4697360"/>
            <a:ext cx="10822034" cy="819355"/>
          </a:xfrm>
        </p:spPr>
        <p:txBody>
          <a:bodyPr rtlCol="0" anchor="b"/>
          <a:lstStyle>
            <a:lvl1pPr algn="l">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681727" y="941439"/>
            <a:ext cx="10821840" cy="3478161"/>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800" y="5516715"/>
            <a:ext cx="10820400" cy="701969"/>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p:txBody>
          <a:bodyPr rtlCol="0"/>
          <a:lstStyle/>
          <a:p>
            <a:pPr rtl="0"/>
            <a:fld id="{B9DBDA0B-7E70-4912-B23B-021EE945CDA5}" type="datetime1">
              <a:rPr lang="tr-TR" noProof="0" smtClean="0"/>
              <a:t>18.06.2026</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Resim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685800" y="753532"/>
            <a:ext cx="10820400" cy="2802467"/>
          </a:xfrm>
        </p:spPr>
        <p:txBody>
          <a:bodyPr rtlCol="0" anchor="ctr"/>
          <a:lstStyle>
            <a:lvl1pPr algn="l">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1024467" y="3649133"/>
            <a:ext cx="10130516" cy="99906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a:xfrm>
            <a:off x="7814452" y="381000"/>
            <a:ext cx="2910840" cy="365125"/>
          </a:xfrm>
        </p:spPr>
        <p:txBody>
          <a:bodyPr rtlCol="0"/>
          <a:lstStyle>
            <a:lvl1pPr algn="r">
              <a:defRPr/>
            </a:lvl1pPr>
          </a:lstStyle>
          <a:p>
            <a:pPr rtl="0"/>
            <a:fld id="{254F5490-81C7-4C79-B39A-75F48559A1D9}" type="datetime1">
              <a:rPr lang="tr-TR" noProof="0" smtClean="0"/>
              <a:t>18.06.2026</a:t>
            </a:fld>
            <a:endParaRPr lang="tr-TR" noProof="0" dirty="0"/>
          </a:p>
        </p:txBody>
      </p:sp>
      <p:sp>
        <p:nvSpPr>
          <p:cNvPr id="6" name="Alt Bilgi Yer Tutucusu 5"/>
          <p:cNvSpPr>
            <a:spLocks noGrp="1"/>
          </p:cNvSpPr>
          <p:nvPr>
            <p:ph type="ftr" sz="quarter" idx="11"/>
          </p:nvPr>
        </p:nvSpPr>
        <p:spPr>
          <a:xfrm>
            <a:off x="685800" y="379941"/>
            <a:ext cx="6991492" cy="365125"/>
          </a:xfrm>
        </p:spPr>
        <p:txBody>
          <a:bodyPr rtlCol="0"/>
          <a:lstStyle/>
          <a:p>
            <a:pPr rtl="0"/>
            <a:endParaRPr lang="tr-TR" noProof="0" dirty="0"/>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Resim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1024467" y="753533"/>
            <a:ext cx="10151533" cy="2604495"/>
          </a:xfrm>
        </p:spPr>
        <p:txBody>
          <a:bodyPr rtlCol="0" anchor="ctr"/>
          <a:lstStyle>
            <a:lvl1pPr algn="l">
              <a:defRPr sz="3200"/>
            </a:lvl1pPr>
          </a:lstStyle>
          <a:p>
            <a:pPr rtl="0"/>
            <a:r>
              <a:rPr lang="tr-TR" noProof="0" smtClean="0"/>
              <a:t>Asıl başlık stili için tıklatın</a:t>
            </a:r>
            <a:endParaRPr lang="tr-TR" noProof="0" dirty="0"/>
          </a:p>
        </p:txBody>
      </p:sp>
      <p:sp>
        <p:nvSpPr>
          <p:cNvPr id="12" name="Metin Yer Tutucusu 3"/>
          <p:cNvSpPr>
            <a:spLocks noGrp="1"/>
          </p:cNvSpPr>
          <p:nvPr>
            <p:ph type="body" sz="half" idx="13"/>
          </p:nvPr>
        </p:nvSpPr>
        <p:spPr>
          <a:xfrm>
            <a:off x="1303865" y="3365556"/>
            <a:ext cx="9592736" cy="444443"/>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4" name="Metin Yer Tutucusu 3"/>
          <p:cNvSpPr>
            <a:spLocks noGrp="1"/>
          </p:cNvSpPr>
          <p:nvPr>
            <p:ph type="body" sz="half" idx="2"/>
          </p:nvPr>
        </p:nvSpPr>
        <p:spPr>
          <a:xfrm>
            <a:off x="1024467" y="3959862"/>
            <a:ext cx="10151533" cy="679871"/>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a:xfrm>
            <a:off x="7814452" y="381000"/>
            <a:ext cx="2910840" cy="365125"/>
          </a:xfrm>
        </p:spPr>
        <p:txBody>
          <a:bodyPr rtlCol="0"/>
          <a:lstStyle>
            <a:lvl1pPr algn="r">
              <a:defRPr/>
            </a:lvl1pPr>
          </a:lstStyle>
          <a:p>
            <a:pPr rtl="0"/>
            <a:fld id="{24D52D54-A082-4A2D-A283-ACDB253086F8}" type="datetime1">
              <a:rPr lang="tr-TR" noProof="0" smtClean="0"/>
              <a:t>18.06.2026</a:t>
            </a:fld>
            <a:endParaRPr lang="tr-TR" noProof="0" dirty="0"/>
          </a:p>
        </p:txBody>
      </p:sp>
      <p:sp>
        <p:nvSpPr>
          <p:cNvPr id="6" name="Alt Bilgi Yer Tutucusu 5"/>
          <p:cNvSpPr>
            <a:spLocks noGrp="1"/>
          </p:cNvSpPr>
          <p:nvPr>
            <p:ph type="ftr" sz="quarter" idx="11"/>
          </p:nvPr>
        </p:nvSpPr>
        <p:spPr>
          <a:xfrm>
            <a:off x="685800" y="379941"/>
            <a:ext cx="6991492" cy="365125"/>
          </a:xfrm>
        </p:spPr>
        <p:txBody>
          <a:bodyPr rtlCol="0"/>
          <a:lstStyle/>
          <a:p>
            <a:pPr rtl="0"/>
            <a:endParaRPr lang="tr-TR" noProof="0" dirty="0"/>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t>‹#›</a:t>
            </a:fld>
            <a:endParaRPr lang="tr-TR" noProof="0" dirty="0"/>
          </a:p>
        </p:txBody>
      </p:sp>
      <p:sp>
        <p:nvSpPr>
          <p:cNvPr id="9" name="Metin Kutusu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0" name="Metin Kutusu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d Kartı">
    <p:spTree>
      <p:nvGrpSpPr>
        <p:cNvPr id="1" name=""/>
        <p:cNvGrpSpPr/>
        <p:nvPr/>
      </p:nvGrpSpPr>
      <p:grpSpPr>
        <a:xfrm>
          <a:off x="0" y="0"/>
          <a:ext cx="0" cy="0"/>
          <a:chOff x="0" y="0"/>
          <a:chExt cx="0" cy="0"/>
        </a:xfrm>
      </p:grpSpPr>
      <p:pic>
        <p:nvPicPr>
          <p:cNvPr id="9" name="Resim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1024495" y="1124701"/>
            <a:ext cx="10146186" cy="2511835"/>
          </a:xfrm>
        </p:spPr>
        <p:txBody>
          <a:bodyPr rtlCol="0" anchor="b"/>
          <a:lstStyle>
            <a:lvl1pPr algn="l">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1024467" y="3648315"/>
            <a:ext cx="10144654" cy="99988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a:xfrm>
            <a:off x="7814452" y="378883"/>
            <a:ext cx="2910840" cy="365125"/>
          </a:xfrm>
        </p:spPr>
        <p:txBody>
          <a:bodyPr rtlCol="0"/>
          <a:lstStyle>
            <a:lvl1pPr algn="r">
              <a:defRPr/>
            </a:lvl1pPr>
          </a:lstStyle>
          <a:p>
            <a:pPr rtl="0"/>
            <a:fld id="{8D17A968-FB0F-4B1B-8FF2-62D50BAA8B07}" type="datetime1">
              <a:rPr lang="tr-TR" noProof="0" smtClean="0"/>
              <a:t>18.06.2026</a:t>
            </a:fld>
            <a:endParaRPr lang="tr-TR" noProof="0" dirty="0"/>
          </a:p>
        </p:txBody>
      </p:sp>
      <p:sp>
        <p:nvSpPr>
          <p:cNvPr id="6" name="Alt Bilgi Yer Tutucusu 5"/>
          <p:cNvSpPr>
            <a:spLocks noGrp="1"/>
          </p:cNvSpPr>
          <p:nvPr>
            <p:ph type="ftr" sz="quarter" idx="11"/>
          </p:nvPr>
        </p:nvSpPr>
        <p:spPr>
          <a:xfrm>
            <a:off x="685800" y="378883"/>
            <a:ext cx="6991492" cy="365125"/>
          </a:xfrm>
        </p:spPr>
        <p:txBody>
          <a:bodyPr rtlCol="0"/>
          <a:lstStyle/>
          <a:p>
            <a:pPr rtl="0"/>
            <a:endParaRPr lang="tr-TR" noProof="0" dirty="0"/>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Başlık 1"/>
          <p:cNvSpPr>
            <a:spLocks noGrp="1"/>
          </p:cNvSpPr>
          <p:nvPr>
            <p:ph type="title"/>
          </p:nvPr>
        </p:nvSpPr>
        <p:spPr>
          <a:xfrm>
            <a:off x="2895600" y="761999"/>
            <a:ext cx="8610599" cy="1303867"/>
          </a:xfrm>
        </p:spPr>
        <p:txBody>
          <a:bodyPr rtlCol="0"/>
          <a:lstStyle/>
          <a:p>
            <a:pPr rtl="0"/>
            <a:r>
              <a:rPr lang="tr-TR" noProof="0" smtClean="0"/>
              <a:t>Asıl başlık stili için tıklatın</a:t>
            </a:r>
            <a:endParaRPr lang="tr-TR" noProof="0" dirty="0"/>
          </a:p>
        </p:txBody>
      </p:sp>
      <p:sp>
        <p:nvSpPr>
          <p:cNvPr id="7" name="Metin Yer Tutucusu 2"/>
          <p:cNvSpPr>
            <a:spLocks noGrp="1"/>
          </p:cNvSpPr>
          <p:nvPr>
            <p:ph type="body" idx="1"/>
          </p:nvPr>
        </p:nvSpPr>
        <p:spPr>
          <a:xfrm>
            <a:off x="685800" y="2202080"/>
            <a:ext cx="3456432" cy="617320"/>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8" name="Metin Yer Tutucusu 3"/>
          <p:cNvSpPr>
            <a:spLocks noGrp="1"/>
          </p:cNvSpPr>
          <p:nvPr>
            <p:ph type="body" sz="half" idx="15"/>
          </p:nvPr>
        </p:nvSpPr>
        <p:spPr>
          <a:xfrm>
            <a:off x="685799" y="2904565"/>
            <a:ext cx="3456432" cy="331413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9" name="Metin Yer Tutucusu 4"/>
          <p:cNvSpPr>
            <a:spLocks noGrp="1"/>
          </p:cNvSpPr>
          <p:nvPr>
            <p:ph type="body" sz="quarter" idx="3"/>
          </p:nvPr>
        </p:nvSpPr>
        <p:spPr>
          <a:xfrm>
            <a:off x="4368800" y="2201333"/>
            <a:ext cx="3456432" cy="626534"/>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10" name="Metin Yer Tutucusu 3"/>
          <p:cNvSpPr>
            <a:spLocks noGrp="1"/>
          </p:cNvSpPr>
          <p:nvPr>
            <p:ph type="body" sz="half" idx="16"/>
          </p:nvPr>
        </p:nvSpPr>
        <p:spPr>
          <a:xfrm>
            <a:off x="4366858" y="2904067"/>
            <a:ext cx="3456432" cy="331461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11" name="Metin Yer Tutucusu 4"/>
          <p:cNvSpPr>
            <a:spLocks noGrp="1"/>
          </p:cNvSpPr>
          <p:nvPr>
            <p:ph type="body" sz="quarter" idx="13"/>
          </p:nvPr>
        </p:nvSpPr>
        <p:spPr>
          <a:xfrm>
            <a:off x="8051800" y="2192866"/>
            <a:ext cx="3456432" cy="626534"/>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12" name="Metin Yer Tutucusu 3"/>
          <p:cNvSpPr>
            <a:spLocks noGrp="1"/>
          </p:cNvSpPr>
          <p:nvPr>
            <p:ph type="body" sz="half" idx="17"/>
          </p:nvPr>
        </p:nvSpPr>
        <p:spPr>
          <a:xfrm>
            <a:off x="8051801" y="2904565"/>
            <a:ext cx="3456432" cy="331413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3" name="Tarih Yer Tutucusu 2"/>
          <p:cNvSpPr>
            <a:spLocks noGrp="1"/>
          </p:cNvSpPr>
          <p:nvPr>
            <p:ph type="dt" sz="half" idx="10"/>
          </p:nvPr>
        </p:nvSpPr>
        <p:spPr/>
        <p:txBody>
          <a:bodyPr rtlCol="0"/>
          <a:lstStyle/>
          <a:p>
            <a:pPr rtl="0"/>
            <a:fld id="{E333E177-9628-4B0B-A4C6-EADC8DE54CD7}" type="datetime1">
              <a:rPr lang="tr-TR" noProof="0" smtClean="0"/>
              <a:t>18.06.2026</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Başlık 1"/>
          <p:cNvSpPr>
            <a:spLocks noGrp="1"/>
          </p:cNvSpPr>
          <p:nvPr>
            <p:ph type="title"/>
          </p:nvPr>
        </p:nvSpPr>
        <p:spPr>
          <a:xfrm>
            <a:off x="2895600" y="762000"/>
            <a:ext cx="8610599" cy="1295400"/>
          </a:xfrm>
        </p:spPr>
        <p:txBody>
          <a:bodyPr rtlCol="0"/>
          <a:lstStyle/>
          <a:p>
            <a:pPr rtl="0"/>
            <a:r>
              <a:rPr lang="tr-TR" noProof="0" smtClean="0"/>
              <a:t>Asıl başlık stili için tıklatın</a:t>
            </a:r>
            <a:endParaRPr lang="tr-TR" noProof="0" dirty="0"/>
          </a:p>
        </p:txBody>
      </p:sp>
      <p:sp>
        <p:nvSpPr>
          <p:cNvPr id="19" name="Metin Yer Tutucusu 2"/>
          <p:cNvSpPr>
            <a:spLocks noGrp="1"/>
          </p:cNvSpPr>
          <p:nvPr>
            <p:ph type="body" idx="1"/>
          </p:nvPr>
        </p:nvSpPr>
        <p:spPr>
          <a:xfrm>
            <a:off x="688618" y="4191000"/>
            <a:ext cx="3451582"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20" name="Resim Yer Tutucusu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1" name="Metin Yer Tutucusu 3"/>
          <p:cNvSpPr>
            <a:spLocks noGrp="1"/>
          </p:cNvSpPr>
          <p:nvPr>
            <p:ph type="body" sz="half" idx="18"/>
          </p:nvPr>
        </p:nvSpPr>
        <p:spPr>
          <a:xfrm>
            <a:off x="688618" y="4873764"/>
            <a:ext cx="3451582"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22" name="Metin Yer Tutucusu 4"/>
          <p:cNvSpPr>
            <a:spLocks noGrp="1"/>
          </p:cNvSpPr>
          <p:nvPr>
            <p:ph type="body" sz="quarter" idx="3"/>
          </p:nvPr>
        </p:nvSpPr>
        <p:spPr>
          <a:xfrm>
            <a:off x="4374263" y="4191000"/>
            <a:ext cx="3448935"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23" name="Resim Yer Tutucusu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4" name="Metin Yer Tutucusu 3"/>
          <p:cNvSpPr>
            <a:spLocks noGrp="1"/>
          </p:cNvSpPr>
          <p:nvPr>
            <p:ph type="body" sz="half" idx="19"/>
          </p:nvPr>
        </p:nvSpPr>
        <p:spPr>
          <a:xfrm>
            <a:off x="4374264" y="4873763"/>
            <a:ext cx="3448935"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25" name="Metin Yer Tutucusu 4"/>
          <p:cNvSpPr>
            <a:spLocks noGrp="1"/>
          </p:cNvSpPr>
          <p:nvPr>
            <p:ph type="body" sz="quarter" idx="13"/>
          </p:nvPr>
        </p:nvSpPr>
        <p:spPr>
          <a:xfrm>
            <a:off x="8049731" y="4191000"/>
            <a:ext cx="3456469"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26" name="Resim Yer Tutucusu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7" name="Metin Yer Tutucusu 3"/>
          <p:cNvSpPr>
            <a:spLocks noGrp="1"/>
          </p:cNvSpPr>
          <p:nvPr>
            <p:ph type="body" sz="half" idx="20"/>
          </p:nvPr>
        </p:nvSpPr>
        <p:spPr>
          <a:xfrm>
            <a:off x="8049731" y="4873761"/>
            <a:ext cx="3452445"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a:t>
            </a:r>
          </a:p>
        </p:txBody>
      </p:sp>
      <p:sp>
        <p:nvSpPr>
          <p:cNvPr id="3" name="Tarih Yer Tutucusu 2"/>
          <p:cNvSpPr>
            <a:spLocks noGrp="1"/>
          </p:cNvSpPr>
          <p:nvPr>
            <p:ph type="dt" sz="half" idx="10"/>
          </p:nvPr>
        </p:nvSpPr>
        <p:spPr/>
        <p:txBody>
          <a:bodyPr rtlCol="0"/>
          <a:lstStyle/>
          <a:p>
            <a:pPr rtl="0"/>
            <a:fld id="{972F4192-E90B-44BD-8831-556B8116705C}" type="datetime1">
              <a:rPr lang="tr-TR" noProof="0" smtClean="0"/>
              <a:t>18.06.2026</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a:xfrm>
            <a:off x="685800" y="2194559"/>
            <a:ext cx="10820400" cy="4024125"/>
          </a:xfrm>
        </p:spPr>
        <p:txBody>
          <a:bodyPr vert="eaVert"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07E1DF34-7AA6-4964-B604-B5F40E41E223}" type="datetime1">
              <a:rPr lang="tr-TR" noProof="0" smtClean="0"/>
              <a:t>18.06.2026</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Resim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Dikey Başlık 1"/>
          <p:cNvSpPr>
            <a:spLocks noGrp="1"/>
          </p:cNvSpPr>
          <p:nvPr>
            <p:ph type="title" orient="vert"/>
          </p:nvPr>
        </p:nvSpPr>
        <p:spPr>
          <a:xfrm>
            <a:off x="9448800" y="745066"/>
            <a:ext cx="2057400" cy="3903133"/>
          </a:xfrm>
        </p:spPr>
        <p:txBody>
          <a:bodyPr vert="eaVert" rtlCol="0"/>
          <a:lstStyle>
            <a:lvl1pPr algn="l">
              <a:defRPr/>
            </a:lvl1pPr>
          </a:lstStyle>
          <a:p>
            <a:pPr rtl="0"/>
            <a:r>
              <a:rPr lang="tr-TR" noProof="0" smtClean="0"/>
              <a:t>Asıl başlık stili için tıklatın</a:t>
            </a:r>
            <a:endParaRPr lang="tr-TR" noProof="0" dirty="0"/>
          </a:p>
        </p:txBody>
      </p:sp>
      <p:sp>
        <p:nvSpPr>
          <p:cNvPr id="3" name="Dikey Metin Yer Tutucusu 2"/>
          <p:cNvSpPr>
            <a:spLocks noGrp="1"/>
          </p:cNvSpPr>
          <p:nvPr>
            <p:ph type="body" orient="vert" idx="1"/>
          </p:nvPr>
        </p:nvSpPr>
        <p:spPr>
          <a:xfrm>
            <a:off x="1024466" y="745067"/>
            <a:ext cx="8204201" cy="3903133"/>
          </a:xfrm>
        </p:spPr>
        <p:txBody>
          <a:bodyPr vert="eaVert"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a:xfrm>
            <a:off x="7814452" y="379941"/>
            <a:ext cx="2910840" cy="365125"/>
          </a:xfrm>
        </p:spPr>
        <p:txBody>
          <a:bodyPr rtlCol="0"/>
          <a:lstStyle>
            <a:lvl1pPr algn="r">
              <a:defRPr/>
            </a:lvl1pPr>
          </a:lstStyle>
          <a:p>
            <a:pPr rtl="0"/>
            <a:fld id="{14D65D7D-6FAC-449B-846B-F53F5FF32682}" type="datetime1">
              <a:rPr lang="tr-TR" noProof="0" smtClean="0"/>
              <a:t>18.06.2026</a:t>
            </a:fld>
            <a:endParaRPr lang="tr-TR" noProof="0" dirty="0"/>
          </a:p>
        </p:txBody>
      </p:sp>
      <p:sp>
        <p:nvSpPr>
          <p:cNvPr id="5" name="Alt Bilgi Yer Tutucusu 4"/>
          <p:cNvSpPr>
            <a:spLocks noGrp="1"/>
          </p:cNvSpPr>
          <p:nvPr>
            <p:ph type="ftr" sz="quarter" idx="11"/>
          </p:nvPr>
        </p:nvSpPr>
        <p:spPr>
          <a:xfrm>
            <a:off x="685800" y="381000"/>
            <a:ext cx="6991492" cy="365125"/>
          </a:xfrm>
        </p:spPr>
        <p:txBody>
          <a:bodyPr rtlCol="0"/>
          <a:lstStyle/>
          <a:p>
            <a:pPr rtl="0"/>
            <a:endParaRPr lang="tr-TR" noProof="0" dirty="0"/>
          </a:p>
        </p:txBody>
      </p:sp>
      <p:sp>
        <p:nvSpPr>
          <p:cNvPr id="6" name="Slayt Numarası Yer Tutucusu 5"/>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F1592114-7AC5-4BBC-9AA7-91E55D33F7BC}" type="datetime1">
              <a:rPr lang="tr-TR" noProof="0" smtClean="0"/>
              <a:t>18.06.2026</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Resim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685800" y="753533"/>
            <a:ext cx="10820399" cy="2801935"/>
          </a:xfrm>
        </p:spPr>
        <p:txBody>
          <a:bodyPr rtlCol="0" anchor="b">
            <a:normAutofit/>
          </a:bodyPr>
          <a:lstStyle>
            <a:lvl1pPr algn="r">
              <a:defRPr sz="4000"/>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1024467" y="3641725"/>
            <a:ext cx="10490200" cy="955675"/>
          </a:xfrm>
        </p:spPr>
        <p:txBody>
          <a:bodyPr rtlCol="0">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a:t>
            </a:r>
          </a:p>
        </p:txBody>
      </p:sp>
      <p:sp>
        <p:nvSpPr>
          <p:cNvPr id="4" name="Tarih Yer Tutucusu 3"/>
          <p:cNvSpPr>
            <a:spLocks noGrp="1"/>
          </p:cNvSpPr>
          <p:nvPr>
            <p:ph type="dt" sz="half" idx="10"/>
          </p:nvPr>
        </p:nvSpPr>
        <p:spPr>
          <a:xfrm>
            <a:off x="7814452" y="381000"/>
            <a:ext cx="2910840" cy="365125"/>
          </a:xfrm>
        </p:spPr>
        <p:txBody>
          <a:bodyPr rtlCol="0"/>
          <a:lstStyle>
            <a:lvl1pPr algn="r">
              <a:defRPr/>
            </a:lvl1pPr>
          </a:lstStyle>
          <a:p>
            <a:pPr rtl="0"/>
            <a:fld id="{506E1487-B3A2-46E3-9224-0A0D926C9A86}" type="datetime1">
              <a:rPr lang="tr-TR" noProof="0" smtClean="0"/>
              <a:t>18.06.2026</a:t>
            </a:fld>
            <a:endParaRPr lang="tr-TR" noProof="0" dirty="0"/>
          </a:p>
        </p:txBody>
      </p:sp>
      <p:sp>
        <p:nvSpPr>
          <p:cNvPr id="5" name="Alt Bilgi Yer Tutucusu 4"/>
          <p:cNvSpPr>
            <a:spLocks noGrp="1"/>
          </p:cNvSpPr>
          <p:nvPr>
            <p:ph type="ftr" sz="quarter" idx="11"/>
          </p:nvPr>
        </p:nvSpPr>
        <p:spPr>
          <a:xfrm>
            <a:off x="685800" y="381001"/>
            <a:ext cx="6991492" cy="364065"/>
          </a:xfrm>
        </p:spPr>
        <p:txBody>
          <a:bodyPr rtlCol="0"/>
          <a:lstStyle/>
          <a:p>
            <a:pPr rtl="0"/>
            <a:endParaRPr lang="tr-TR" noProof="0" dirty="0"/>
          </a:p>
        </p:txBody>
      </p:sp>
      <p:sp>
        <p:nvSpPr>
          <p:cNvPr id="6" name="Slayt Numarası Yer Tutucusu 5"/>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İçerik Yer Tutucusu 2"/>
          <p:cNvSpPr>
            <a:spLocks noGrp="1"/>
          </p:cNvSpPr>
          <p:nvPr>
            <p:ph sz="half" idx="1"/>
          </p:nvPr>
        </p:nvSpPr>
        <p:spPr>
          <a:xfrm>
            <a:off x="685800" y="2194559"/>
            <a:ext cx="5334000" cy="4024125"/>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İçerik Yer Tutucusu 3"/>
          <p:cNvSpPr>
            <a:spLocks noGrp="1"/>
          </p:cNvSpPr>
          <p:nvPr>
            <p:ph sz="half" idx="2"/>
          </p:nvPr>
        </p:nvSpPr>
        <p:spPr>
          <a:xfrm>
            <a:off x="6172200" y="2194559"/>
            <a:ext cx="5334000" cy="4024125"/>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Tarih Yer Tutucusu 4"/>
          <p:cNvSpPr>
            <a:spLocks noGrp="1"/>
          </p:cNvSpPr>
          <p:nvPr>
            <p:ph type="dt" sz="half" idx="10"/>
          </p:nvPr>
        </p:nvSpPr>
        <p:spPr/>
        <p:txBody>
          <a:bodyPr rtlCol="0"/>
          <a:lstStyle/>
          <a:p>
            <a:pPr rtl="0"/>
            <a:fld id="{712F425B-1118-4FFE-AE5A-F62FA0C396AE}" type="datetime1">
              <a:rPr lang="tr-TR" noProof="0" smtClean="0"/>
              <a:t>18.06.2026</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762000"/>
            <a:ext cx="8610600" cy="1295400"/>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914409" y="2183802"/>
            <a:ext cx="5079991" cy="823912"/>
          </a:xfrm>
        </p:spPr>
        <p:txBody>
          <a:bodyPr rtlCol="0"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4" name="İçerik Yer Tutucusu 3"/>
          <p:cNvSpPr>
            <a:spLocks noGrp="1"/>
          </p:cNvSpPr>
          <p:nvPr>
            <p:ph sz="half" idx="2"/>
          </p:nvPr>
        </p:nvSpPr>
        <p:spPr>
          <a:xfrm>
            <a:off x="685800" y="3132666"/>
            <a:ext cx="5311775" cy="3086019"/>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6400800" y="2183802"/>
            <a:ext cx="5105400" cy="823912"/>
          </a:xfrm>
        </p:spPr>
        <p:txBody>
          <a:bodyPr rtlCol="0"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a:t>
            </a:r>
          </a:p>
        </p:txBody>
      </p:sp>
      <p:sp>
        <p:nvSpPr>
          <p:cNvPr id="6" name="İçerik Yer Tutucusu 5"/>
          <p:cNvSpPr>
            <a:spLocks noGrp="1"/>
          </p:cNvSpPr>
          <p:nvPr>
            <p:ph sz="quarter" idx="4"/>
          </p:nvPr>
        </p:nvSpPr>
        <p:spPr>
          <a:xfrm>
            <a:off x="6172200" y="3132666"/>
            <a:ext cx="5334000" cy="3086019"/>
          </a:xfrm>
        </p:spPr>
        <p:txBody>
          <a:bodyPr rtlCol="0"/>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7" name="Tarih Yer Tutucusu 6"/>
          <p:cNvSpPr>
            <a:spLocks noGrp="1"/>
          </p:cNvSpPr>
          <p:nvPr>
            <p:ph type="dt" sz="half" idx="10"/>
          </p:nvPr>
        </p:nvSpPr>
        <p:spPr/>
        <p:txBody>
          <a:bodyPr rtlCol="0"/>
          <a:lstStyle/>
          <a:p>
            <a:pPr rtl="0"/>
            <a:fld id="{B73DA138-BA65-4CA4-BA7F-D6578F2CD35E}" type="datetime1">
              <a:rPr lang="tr-TR" noProof="0" smtClean="0"/>
              <a:t>18.06.2026</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F42BBB15-1122-4B02-8B9F-D0B1DC50BE9B}" type="datetime1">
              <a:rPr lang="tr-TR" noProof="0" smtClean="0"/>
              <a:t>18.06.2026</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F0F59EE-CAAA-438A-9B81-3C6BF7EA4A96}" type="datetime1">
              <a:rPr lang="tr-TR" noProof="0" smtClean="0"/>
              <a:t>18.06.2026</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85800" y="1524000"/>
            <a:ext cx="4114800" cy="1600200"/>
          </a:xfrm>
        </p:spPr>
        <p:txBody>
          <a:bodyPr rtlCol="0" anchor="b"/>
          <a:lstStyle>
            <a:lvl1pPr algn="l">
              <a:defRPr sz="3200"/>
            </a:lvl1pPr>
          </a:lstStyle>
          <a:p>
            <a:pPr rtl="0"/>
            <a:r>
              <a:rPr lang="tr-TR" noProof="0" smtClean="0"/>
              <a:t>Asıl başlık stili için tıklatın</a:t>
            </a:r>
            <a:endParaRPr lang="tr-TR" noProof="0" dirty="0"/>
          </a:p>
        </p:txBody>
      </p:sp>
      <p:sp>
        <p:nvSpPr>
          <p:cNvPr id="3" name="İçerik Yer Tutucusu 2"/>
          <p:cNvSpPr>
            <a:spLocks noGrp="1"/>
          </p:cNvSpPr>
          <p:nvPr>
            <p:ph idx="1"/>
          </p:nvPr>
        </p:nvSpPr>
        <p:spPr>
          <a:xfrm>
            <a:off x="4995582" y="746759"/>
            <a:ext cx="6510618" cy="5471925"/>
          </a:xfrm>
        </p:spPr>
        <p:txBody>
          <a:bodyPr rtlCol="0" anchor="ctr"/>
          <a:lstStyle/>
          <a:p>
            <a:pPr lvl="0" rtl="0"/>
            <a:r>
              <a:rPr lang="tr-TR" noProof="0" smtClean="0"/>
              <a:t>Asıl metin stillerini düzenle</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685800" y="3124199"/>
            <a:ext cx="4114800" cy="3094485"/>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p:txBody>
          <a:bodyPr rtlCol="0"/>
          <a:lstStyle/>
          <a:p>
            <a:pPr rtl="0"/>
            <a:fld id="{4D2BBAE6-F9A5-4877-BEDE-E1A0D6F5F16B}" type="datetime1">
              <a:rPr lang="tr-TR" noProof="0" smtClean="0"/>
              <a:t>18.06.2026</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85800" y="1524000"/>
            <a:ext cx="6873240" cy="1600200"/>
          </a:xfrm>
        </p:spPr>
        <p:txBody>
          <a:bodyPr rtlCol="0" anchor="b"/>
          <a:lstStyle>
            <a:lvl1pPr algn="l">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7861238" y="751241"/>
            <a:ext cx="3644962" cy="5467443"/>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685800" y="3124199"/>
            <a:ext cx="6873240" cy="3094485"/>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a:t>
            </a:r>
          </a:p>
        </p:txBody>
      </p:sp>
      <p:sp>
        <p:nvSpPr>
          <p:cNvPr id="5" name="Tarih Yer Tutucusu 4"/>
          <p:cNvSpPr>
            <a:spLocks noGrp="1"/>
          </p:cNvSpPr>
          <p:nvPr>
            <p:ph type="dt" sz="half" idx="10"/>
          </p:nvPr>
        </p:nvSpPr>
        <p:spPr/>
        <p:txBody>
          <a:bodyPr rtlCol="0"/>
          <a:lstStyle/>
          <a:p>
            <a:pPr rtl="0"/>
            <a:fld id="{3859AA36-5F64-4D33-9043-BFB78EEAE957}" type="datetime1">
              <a:rPr lang="tr-TR" noProof="0" smtClean="0"/>
              <a:t>18.06.2026</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Resim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Başlık Yer Tutucusu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27B93679-CA8A-48AE-A83C-CD1C9C71CF02}" type="datetime1">
              <a:rPr lang="tr-TR" noProof="0" smtClean="0"/>
              <a:t>18.06.2026</a:t>
            </a:fld>
            <a:endParaRPr lang="tr-TR" noProof="0" dirty="0"/>
          </a:p>
        </p:txBody>
      </p:sp>
      <p:sp>
        <p:nvSpPr>
          <p:cNvPr id="5" name="Alt Bilgi Yer Tutucusu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0"/>
            <a:endParaRPr lang="tr-TR" noProof="0" dirty="0"/>
          </a:p>
        </p:txBody>
      </p:sp>
      <p:sp>
        <p:nvSpPr>
          <p:cNvPr id="6" name="Slayt Numarası Yer Tutucusu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6D22F896-40B5-4ADD-8801-0D06FADFA095}" type="slidenum">
              <a:rPr lang="tr-TR" noProof="0" smtClean="0"/>
              <a:pPr/>
              <a:t>‹#›</a:t>
            </a:fld>
            <a:endParaRPr lang="tr-TR" noProof="0"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portal.myk.gov.tr/index.php?option=com_kurulus_ara&amp;view=kurulus_ara&amp;layout=kurulus&amp;kurId=723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portal.myk.gov.tr/index.php?option=com_kurulus_ara&amp;view=kurulus_ara&amp;layout=kurulus&amp;kurId=21005131" TargetMode="External"/><Relationship Id="rId5" Type="http://schemas.openxmlformats.org/officeDocument/2006/relationships/hyperlink" Target="https://portal.myk.gov.tr/index.php?option=com_kurulus_ara&amp;view=kurulus_ara&amp;layout=kurulus&amp;kurId=7198"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9.emf"/><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portal.myk.gov.tr/index.php?option=com_kurulus_ara&amp;view=kurulus_ara&amp;layout=kurulus&amp;kurId=723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portal.myk.gov.tr/index.php?option=com_kurulus_ara&amp;view=kurulus_ara&amp;layout=kurulus&amp;kurId=21005131" TargetMode="External"/><Relationship Id="rId5" Type="http://schemas.openxmlformats.org/officeDocument/2006/relationships/hyperlink" Target="https://portal.myk.gov.tr/index.php?option=com_kurulus_ara&amp;view=kurulus_ara&amp;layout=kurulus&amp;kurId=7198"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5.png"/><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emf"/><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portal.myk.gov.tr/index.php?option=com_kurulus_ara&amp;view=kurulus_ara&amp;layout=kurulus&amp;kurId=7239"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portal.myk.gov.tr/index.php?option=com_kurulus_ara&amp;view=kurulus_ara&amp;layout=kurulus&amp;kurId=21005131" TargetMode="External"/><Relationship Id="rId5" Type="http://schemas.openxmlformats.org/officeDocument/2006/relationships/hyperlink" Target="https://portal.myk.gov.tr/index.php?option=com_kurulus_ara&amp;view=kurulus_ara&amp;layout=kurulus&amp;kurId=7198" TargetMode="Externa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17" name="Dikdörtgen 16">
            <a:extLst>
              <a:ext uri="{FF2B5EF4-FFF2-40B4-BE49-F238E27FC236}">
                <a16:creationId xmlns:a16="http://schemas.microsoft.com/office/drawing/2014/main" id="{50496C6C-A85F-426B-9ED1-3444166CE4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2" name="Başlık 1">
            <a:extLst>
              <a:ext uri="{FF2B5EF4-FFF2-40B4-BE49-F238E27FC236}">
                <a16:creationId xmlns:a16="http://schemas.microsoft.com/office/drawing/2014/main" id="{8DE5CD8D-E704-46A1-BC3E-9A644A9FFD4E}"/>
              </a:ext>
            </a:extLst>
          </p:cNvPr>
          <p:cNvSpPr>
            <a:spLocks noGrp="1"/>
          </p:cNvSpPr>
          <p:nvPr>
            <p:ph type="ctrTitle"/>
          </p:nvPr>
        </p:nvSpPr>
        <p:spPr>
          <a:xfrm>
            <a:off x="200297" y="2507037"/>
            <a:ext cx="7173311" cy="2657146"/>
          </a:xfrm>
        </p:spPr>
        <p:txBody>
          <a:bodyPr rtlCol="0" anchor="ctr">
            <a:noAutofit/>
          </a:bodyPr>
          <a:lstStyle/>
          <a:p>
            <a:r>
              <a:rPr lang="tr-TR" sz="4800" b="1" dirty="0">
                <a:latin typeface="Arial" panose="020B0604020202020204" pitchFamily="34" charset="0"/>
                <a:cs typeface="Arial" panose="020B0604020202020204" pitchFamily="34" charset="0"/>
              </a:rPr>
              <a:t>Kazan </a:t>
            </a:r>
            <a:r>
              <a:rPr lang="tr-TR" sz="4800" b="1" dirty="0" smtClean="0">
                <a:latin typeface="Arial" panose="020B0604020202020204" pitchFamily="34" charset="0"/>
                <a:cs typeface="Arial" panose="020B0604020202020204" pitchFamily="34" charset="0"/>
              </a:rPr>
              <a:t>OPERATÖRÜ Mesleki </a:t>
            </a:r>
            <a:r>
              <a:rPr lang="tr-TR" sz="4800" b="1" dirty="0" err="1" smtClean="0">
                <a:latin typeface="Arial" panose="020B0604020202020204" pitchFamily="34" charset="0"/>
                <a:cs typeface="Arial" panose="020B0604020202020204" pitchFamily="34" charset="0"/>
              </a:rPr>
              <a:t>EğitimİNde</a:t>
            </a:r>
            <a:r>
              <a:rPr lang="tr-TR" sz="4800" b="1" dirty="0" smtClean="0">
                <a:latin typeface="Arial" panose="020B0604020202020204" pitchFamily="34" charset="0"/>
                <a:cs typeface="Arial" panose="020B0604020202020204" pitchFamily="34" charset="0"/>
              </a:rPr>
              <a:t> </a:t>
            </a:r>
            <a:r>
              <a:rPr lang="tr-TR" sz="4800" b="1" dirty="0">
                <a:latin typeface="Arial" panose="020B0604020202020204" pitchFamily="34" charset="0"/>
                <a:cs typeface="Arial" panose="020B0604020202020204" pitchFamily="34" charset="0"/>
              </a:rPr>
              <a:t>Gelinen </a:t>
            </a:r>
            <a:r>
              <a:rPr lang="tr-TR" sz="4800" b="1" dirty="0" smtClean="0">
                <a:latin typeface="Arial" panose="020B0604020202020204" pitchFamily="34" charset="0"/>
                <a:cs typeface="Arial" panose="020B0604020202020204" pitchFamily="34" charset="0"/>
              </a:rPr>
              <a:t>Nokta</a:t>
            </a:r>
            <a:endParaRPr lang="tr-TR" sz="4800" b="1" dirty="0">
              <a:latin typeface="Arial" panose="020B0604020202020204" pitchFamily="34" charset="0"/>
              <a:cs typeface="Arial" panose="020B0604020202020204" pitchFamily="34" charset="0"/>
            </a:endParaRPr>
          </a:p>
        </p:txBody>
      </p:sp>
      <p:cxnSp>
        <p:nvCxnSpPr>
          <p:cNvPr id="19" name="Düz Bağlayıcı 18">
            <a:extLst>
              <a:ext uri="{FF2B5EF4-FFF2-40B4-BE49-F238E27FC236}">
                <a16:creationId xmlns:a16="http://schemas.microsoft.com/office/drawing/2014/main" id="{AD0EF22F-5D3C-4240-8C32-1B20803E5A8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97108" y="1923563"/>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a16="http://schemas.microsoft.com/office/drawing/2014/main" id="{E309A740-48C5-4AE5-879B-F567D3D7ACDC}"/>
              </a:ext>
            </a:extLst>
          </p:cNvPr>
          <p:cNvSpPr>
            <a:spLocks noGrp="1"/>
          </p:cNvSpPr>
          <p:nvPr>
            <p:ph type="subTitle" idx="1"/>
          </p:nvPr>
        </p:nvSpPr>
        <p:spPr>
          <a:xfrm>
            <a:off x="7411863" y="841144"/>
            <a:ext cx="3265713" cy="5222117"/>
          </a:xfrm>
        </p:spPr>
        <p:txBody>
          <a:bodyPr rtlCol="0" anchor="ctr">
            <a:normAutofit/>
          </a:bodyPr>
          <a:lstStyle/>
          <a:p>
            <a:endParaRPr lang="tr-TR" dirty="0" smtClean="0"/>
          </a:p>
          <a:p>
            <a:endParaRPr lang="tr-TR" dirty="0"/>
          </a:p>
          <a:p>
            <a:endParaRPr lang="tr-TR" dirty="0" smtClean="0"/>
          </a:p>
          <a:p>
            <a:endParaRPr lang="tr-TR" dirty="0"/>
          </a:p>
          <a:p>
            <a:endParaRPr lang="tr-TR" dirty="0" smtClean="0"/>
          </a:p>
          <a:p>
            <a:endParaRPr lang="tr-TR" dirty="0" smtClean="0"/>
          </a:p>
          <a:p>
            <a:endParaRPr lang="tr-TR" dirty="0"/>
          </a:p>
          <a:p>
            <a:endParaRPr lang="tr-TR" dirty="0" smtClean="0"/>
          </a:p>
          <a:p>
            <a:r>
              <a:rPr lang="tr-TR" b="1" dirty="0" smtClean="0"/>
              <a:t>MUAMMER AKGÜN</a:t>
            </a:r>
          </a:p>
          <a:p>
            <a:r>
              <a:rPr lang="tr-TR" b="1" dirty="0" smtClean="0"/>
              <a:t>MAK.Y.MÜH.</a:t>
            </a:r>
          </a:p>
          <a:p>
            <a:r>
              <a:rPr lang="tr-TR" b="1" dirty="0" smtClean="0"/>
              <a:t>KBSD</a:t>
            </a:r>
          </a:p>
          <a:p>
            <a:r>
              <a:rPr lang="tr-TR" b="1" dirty="0" smtClean="0"/>
              <a:t>KAZAN OPERATÖRLERİ</a:t>
            </a:r>
          </a:p>
          <a:p>
            <a:r>
              <a:rPr lang="tr-TR" b="1" dirty="0" smtClean="0"/>
              <a:t>EĞİTMENİ</a:t>
            </a:r>
            <a:endParaRPr lang="tr-TR" b="1" dirty="0"/>
          </a:p>
        </p:txBody>
      </p:sp>
      <p:pic>
        <p:nvPicPr>
          <p:cNvPr id="21" name="Resim 20">
            <a:extLst>
              <a:ext uri="{FF2B5EF4-FFF2-40B4-BE49-F238E27FC236}">
                <a16:creationId xmlns:a16="http://schemas.microsoft.com/office/drawing/2014/main" id="{D912EF34-0253-41FD-9940-D8FBB7DE74B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7545075" y="2187578"/>
            <a:ext cx="6857999" cy="2482850"/>
          </a:xfrm>
          <a:prstGeom prst="rect">
            <a:avLst/>
          </a:prstGeom>
        </p:spPr>
      </p:pic>
      <p:pic>
        <p:nvPicPr>
          <p:cNvPr id="4" name="Resim 3"/>
          <p:cNvPicPr>
            <a:picLocks noChangeAspect="1"/>
          </p:cNvPicPr>
          <p:nvPr/>
        </p:nvPicPr>
        <p:blipFill rotWithShape="1">
          <a:blip r:embed="rId4">
            <a:extLst>
              <a:ext uri="{28A0092B-C50C-407E-A947-70E740481C1C}">
                <a14:useLocalDpi xmlns:a14="http://schemas.microsoft.com/office/drawing/2010/main" val="0"/>
              </a:ext>
            </a:extLst>
          </a:blip>
          <a:srcRect l="8115" r="17141"/>
          <a:stretch/>
        </p:blipFill>
        <p:spPr>
          <a:xfrm>
            <a:off x="7511555" y="1484991"/>
            <a:ext cx="2534195" cy="2551246"/>
          </a:xfrm>
          <a:prstGeom prst="rect">
            <a:avLst/>
          </a:prstGeom>
        </p:spPr>
      </p:pic>
      <p:pic>
        <p:nvPicPr>
          <p:cNvPr id="1026"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706" y="415372"/>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3171711" y="574009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754664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p:cNvPicPr>
            <a:picLocks noChangeAspect="1"/>
          </p:cNvPicPr>
          <p:nvPr/>
        </p:nvPicPr>
        <p:blipFill>
          <a:blip r:embed="rId5"/>
          <a:stretch>
            <a:fillRect/>
          </a:stretch>
        </p:blipFill>
        <p:spPr>
          <a:xfrm>
            <a:off x="3790454" y="5836292"/>
            <a:ext cx="7815714" cy="827315"/>
          </a:xfrm>
          <a:prstGeom prst="rect">
            <a:avLst/>
          </a:prstGeom>
        </p:spPr>
      </p:pic>
      <p:pic>
        <p:nvPicPr>
          <p:cNvPr id="6" name="Resim 5"/>
          <p:cNvPicPr>
            <a:picLocks noChangeAspect="1"/>
          </p:cNvPicPr>
          <p:nvPr/>
        </p:nvPicPr>
        <p:blipFill>
          <a:blip r:embed="rId6"/>
          <a:stretch>
            <a:fillRect/>
          </a:stretch>
        </p:blipFill>
        <p:spPr>
          <a:xfrm>
            <a:off x="3788766" y="1482007"/>
            <a:ext cx="7817401" cy="4354285"/>
          </a:xfrm>
          <a:prstGeom prst="rect">
            <a:avLst/>
          </a:prstGeom>
        </p:spPr>
      </p:pic>
      <p:sp>
        <p:nvSpPr>
          <p:cNvPr id="13" name="Metin kutusu 12"/>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42271313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fontScale="32500" lnSpcReduction="20000"/>
          </a:bodyPr>
          <a:lstStyle/>
          <a:p>
            <a:pPr marL="0" indent="0" algn="ctr" rtl="0">
              <a:lnSpc>
                <a:spcPct val="100000"/>
              </a:lnSpc>
              <a:buNone/>
            </a:pPr>
            <a:r>
              <a:rPr lang="tr-TR" sz="4900" b="1" dirty="0" smtClean="0">
                <a:latin typeface="Arial" panose="020B0604020202020204" pitchFamily="34" charset="0"/>
                <a:cs typeface="Arial" panose="020B0604020202020204" pitchFamily="34" charset="0"/>
              </a:rPr>
              <a:t>BUHAR KAZANI OPERATÖRÜ </a:t>
            </a:r>
          </a:p>
          <a:p>
            <a:pPr marL="0" indent="0" algn="ctr" rtl="0">
              <a:lnSpc>
                <a:spcPct val="100000"/>
              </a:lnSpc>
              <a:buNone/>
            </a:pPr>
            <a:r>
              <a:rPr lang="tr-TR" sz="4900" b="1" dirty="0">
                <a:latin typeface="Arial" panose="020B0604020202020204" pitchFamily="34" charset="0"/>
                <a:cs typeface="Arial" panose="020B0604020202020204" pitchFamily="34" charset="0"/>
              </a:rPr>
              <a:t> </a:t>
            </a:r>
            <a:r>
              <a:rPr lang="tr-TR" sz="4900" b="1" dirty="0" smtClean="0">
                <a:latin typeface="Arial" panose="020B0604020202020204" pitchFamily="34" charset="0"/>
                <a:cs typeface="Arial" panose="020B0604020202020204" pitchFamily="34" charset="0"/>
              </a:rPr>
              <a:t>  YETKİLENDİRİLMİŞ KURULUŞLAR</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495461521"/>
              </p:ext>
            </p:extLst>
          </p:nvPr>
        </p:nvGraphicFramePr>
        <p:xfrm>
          <a:off x="3969734" y="1891295"/>
          <a:ext cx="7658924" cy="4335130"/>
        </p:xfrm>
        <a:graphic>
          <a:graphicData uri="http://schemas.openxmlformats.org/drawingml/2006/table">
            <a:tbl>
              <a:tblPr/>
              <a:tblGrid>
                <a:gridCol w="586224">
                  <a:extLst>
                    <a:ext uri="{9D8B030D-6E8A-4147-A177-3AD203B41FA5}">
                      <a16:colId xmlns:a16="http://schemas.microsoft.com/office/drawing/2014/main" val="1560318966"/>
                    </a:ext>
                  </a:extLst>
                </a:gridCol>
                <a:gridCol w="2481353">
                  <a:extLst>
                    <a:ext uri="{9D8B030D-6E8A-4147-A177-3AD203B41FA5}">
                      <a16:colId xmlns:a16="http://schemas.microsoft.com/office/drawing/2014/main" val="3090244846"/>
                    </a:ext>
                  </a:extLst>
                </a:gridCol>
                <a:gridCol w="1375954">
                  <a:extLst>
                    <a:ext uri="{9D8B030D-6E8A-4147-A177-3AD203B41FA5}">
                      <a16:colId xmlns:a16="http://schemas.microsoft.com/office/drawing/2014/main" val="3527735917"/>
                    </a:ext>
                  </a:extLst>
                </a:gridCol>
                <a:gridCol w="1576252">
                  <a:extLst>
                    <a:ext uri="{9D8B030D-6E8A-4147-A177-3AD203B41FA5}">
                      <a16:colId xmlns:a16="http://schemas.microsoft.com/office/drawing/2014/main" val="1262278401"/>
                    </a:ext>
                  </a:extLst>
                </a:gridCol>
                <a:gridCol w="1639141">
                  <a:extLst>
                    <a:ext uri="{9D8B030D-6E8A-4147-A177-3AD203B41FA5}">
                      <a16:colId xmlns:a16="http://schemas.microsoft.com/office/drawing/2014/main" val="1489419726"/>
                    </a:ext>
                  </a:extLst>
                </a:gridCol>
              </a:tblGrid>
              <a:tr h="347554">
                <a:tc>
                  <a:txBody>
                    <a:bodyPr/>
                    <a:lstStyle/>
                    <a:p>
                      <a:pPr algn="ctr"/>
                      <a:endParaRPr lang="tr-TR" sz="700" dirty="0">
                        <a:solidFill>
                          <a:srgbClr val="FFFFFF"/>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algn="ctr"/>
                      <a:r>
                        <a:rPr lang="tr-TR" sz="1400" b="1" dirty="0">
                          <a:solidFill>
                            <a:srgbClr val="FFFFFF"/>
                          </a:solidFill>
                          <a:effectLst/>
                        </a:rPr>
                        <a:t>Kuruluş Adı</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Telefon</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Kuruluş Yetkilendirilme Tarihi:</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Kapsam</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extLst>
                  <a:ext uri="{0D108BD9-81ED-4DB2-BD59-A6C34878D82A}">
                    <a16:rowId xmlns:a16="http://schemas.microsoft.com/office/drawing/2014/main" val="802619686"/>
                  </a:ext>
                </a:extLst>
              </a:tr>
              <a:tr h="786570">
                <a:tc>
                  <a:txBody>
                    <a:bodyPr/>
                    <a:lstStyle/>
                    <a:p>
                      <a:pPr algn="ctr"/>
                      <a:r>
                        <a:rPr lang="tr-TR" sz="1400" b="0" i="0" kern="1200" dirty="0">
                          <a:solidFill>
                            <a:schemeClr val="tx1"/>
                          </a:solidFill>
                          <a:effectLst/>
                          <a:latin typeface="+mn-lt"/>
                          <a:ea typeface="+mn-ea"/>
                          <a:cs typeface="+mn-cs"/>
                        </a:rPr>
                        <a:t>1</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5"/>
                        </a:rPr>
                        <a:t>İstanbul Gedik Üniversitesi İktisadi İşletmesi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a:solidFill>
                            <a:schemeClr val="tx1"/>
                          </a:solidFill>
                          <a:effectLst/>
                          <a:latin typeface="+mn-lt"/>
                          <a:ea typeface="+mn-ea"/>
                          <a:cs typeface="+mn-cs"/>
                        </a:rPr>
                        <a:t>(216) 378-5000</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algn="ctr"/>
                      <a:r>
                        <a:rPr lang="tr-TR" sz="1400" b="0" i="0" kern="1200" dirty="0" smtClean="0">
                          <a:solidFill>
                            <a:schemeClr val="tx1"/>
                          </a:solidFill>
                          <a:effectLst/>
                          <a:latin typeface="+mn-lt"/>
                          <a:ea typeface="+mn-ea"/>
                          <a:cs typeface="+mn-cs"/>
                        </a:rPr>
                        <a:t>24/06/2021</a:t>
                      </a: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Gaz Yakıt</a:t>
                      </a:r>
                    </a:p>
                    <a:p>
                      <a:pPr algn="ct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068825336"/>
                  </a:ext>
                </a:extLst>
              </a:tr>
              <a:tr h="1664602">
                <a:tc>
                  <a:txBody>
                    <a:bodyPr/>
                    <a:lstStyle/>
                    <a:p>
                      <a:pPr algn="ctr"/>
                      <a:r>
                        <a:rPr lang="tr-TR" sz="1400" b="0" i="0" kern="1200" dirty="0">
                          <a:solidFill>
                            <a:schemeClr val="tx1"/>
                          </a:solidFill>
                          <a:effectLst/>
                          <a:latin typeface="+mn-lt"/>
                          <a:ea typeface="+mn-ea"/>
                          <a:cs typeface="+mn-cs"/>
                        </a:rPr>
                        <a:t>2</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6"/>
                        </a:rPr>
                        <a:t>KTO Karatay Üniversitesi Sürekli Eğitim Uygulama ve Araştırma Merkezi İktisadi İşletmesi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a:solidFill>
                            <a:schemeClr val="tx1"/>
                          </a:solidFill>
                          <a:effectLst/>
                          <a:latin typeface="+mn-lt"/>
                          <a:ea typeface="+mn-ea"/>
                          <a:cs typeface="+mn-cs"/>
                        </a:rPr>
                        <a:t>(332) 221-7233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21/01/2025</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Katı Yakıt</a:t>
                      </a:r>
                    </a:p>
                    <a:p>
                      <a:pPr marL="0" algn="ctr" defTabSz="914400" rtl="0" eaLnBrk="1" latinLnBrk="0" hangingPunct="1"/>
                      <a:r>
                        <a:rPr lang="tr-TR" sz="1400" b="1" i="0" kern="1200" dirty="0" smtClean="0">
                          <a:solidFill>
                            <a:schemeClr val="tx1"/>
                          </a:solidFill>
                          <a:effectLst/>
                          <a:latin typeface="+mn-lt"/>
                          <a:ea typeface="+mn-ea"/>
                          <a:cs typeface="+mn-cs"/>
                        </a:rPr>
                        <a:t>Gaz Yakıt</a:t>
                      </a:r>
                      <a:endParaRPr lang="tr-TR" sz="1100" b="0" i="0" kern="1200" dirty="0" smtClean="0">
                        <a:solidFill>
                          <a:schemeClr val="tx1"/>
                        </a:solidFill>
                        <a:effectLst/>
                        <a:latin typeface="+mn-lt"/>
                        <a:ea typeface="+mn-ea"/>
                        <a:cs typeface="+mn-cs"/>
                      </a:endParaRPr>
                    </a:p>
                    <a:p>
                      <a:pPr marL="0" algn="ctr" defTabSz="914400" rtl="0" eaLnBrk="1" latinLnBrk="0" hangingPunct="1"/>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4257626384"/>
                  </a:ext>
                </a:extLst>
              </a:tr>
              <a:tr h="1225586">
                <a:tc>
                  <a:txBody>
                    <a:bodyPr/>
                    <a:lstStyle/>
                    <a:p>
                      <a:pPr algn="ctr"/>
                      <a:r>
                        <a:rPr lang="tr-TR" sz="1400" b="0" i="0" kern="1200" dirty="0">
                          <a:solidFill>
                            <a:schemeClr val="tx1"/>
                          </a:solidFill>
                          <a:effectLst/>
                          <a:latin typeface="+mn-lt"/>
                          <a:ea typeface="+mn-ea"/>
                          <a:cs typeface="+mn-cs"/>
                        </a:rPr>
                        <a:t>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7"/>
                        </a:rPr>
                        <a:t>Mavi Belge Uluslararası Sertifikasyon ve Gözetim Hizmetleri Ltd. Şti.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a:solidFill>
                            <a:schemeClr val="tx1"/>
                          </a:solidFill>
                          <a:effectLst/>
                          <a:latin typeface="+mn-lt"/>
                          <a:ea typeface="+mn-ea"/>
                          <a:cs typeface="+mn-cs"/>
                        </a:rPr>
                        <a:t>(542) 618-6284</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05/05/2026</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200" b="1" i="0" kern="1200" dirty="0" smtClean="0">
                          <a:solidFill>
                            <a:schemeClr val="tx1"/>
                          </a:solidFill>
                          <a:effectLst/>
                          <a:latin typeface="+mn-lt"/>
                          <a:ea typeface="+mn-ea"/>
                          <a:cs typeface="+mn-cs"/>
                        </a:rPr>
                        <a:t>Katı Yakıt</a:t>
                      </a:r>
                    </a:p>
                    <a:p>
                      <a:pPr marL="0" algn="ctr" defTabSz="914400" rtl="0" eaLnBrk="1" latinLnBrk="0" hangingPunct="1"/>
                      <a:r>
                        <a:rPr lang="tr-TR" sz="1200" b="1" i="0" kern="1200" dirty="0" smtClean="0">
                          <a:solidFill>
                            <a:schemeClr val="tx1"/>
                          </a:solidFill>
                          <a:effectLst/>
                          <a:latin typeface="+mn-lt"/>
                          <a:ea typeface="+mn-ea"/>
                          <a:cs typeface="+mn-cs"/>
                        </a:rPr>
                        <a:t>Sıvı Yakıt</a:t>
                      </a:r>
                    </a:p>
                    <a:p>
                      <a:pPr marL="0" algn="ctr" defTabSz="914400" rtl="0" eaLnBrk="1" latinLnBrk="0" hangingPunct="1"/>
                      <a:r>
                        <a:rPr lang="tr-TR" sz="1200" b="1" i="0" kern="1200" dirty="0" smtClean="0">
                          <a:solidFill>
                            <a:schemeClr val="tx1"/>
                          </a:solidFill>
                          <a:effectLst/>
                          <a:latin typeface="+mn-lt"/>
                          <a:ea typeface="+mn-ea"/>
                          <a:cs typeface="+mn-cs"/>
                        </a:rPr>
                        <a:t>Gaz Yakıt</a:t>
                      </a:r>
                      <a:endParaRPr lang="tr-TR" sz="105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78400986"/>
                  </a:ext>
                </a:extLst>
              </a:tr>
            </a:tbl>
          </a:graphicData>
        </a:graphic>
      </p:graphicFrame>
      <p:sp>
        <p:nvSpPr>
          <p:cNvPr id="7" name="Rectangle 2"/>
          <p:cNvSpPr>
            <a:spLocks noChangeArrowheads="1"/>
          </p:cNvSpPr>
          <p:nvPr/>
        </p:nvSpPr>
        <p:spPr bwMode="auto">
          <a:xfrm>
            <a:off x="5222875" y="2651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r>
            <a:br>
              <a:rPr kumimoji="0" lang="tr-TR" altLang="tr-TR" sz="1800" b="0" i="0" u="none" strike="noStrike" cap="none" normalizeH="0" baseline="0" smtClean="0">
                <a:ln>
                  <a:noFill/>
                </a:ln>
                <a:solidFill>
                  <a:schemeClr val="tx1"/>
                </a:solidFill>
                <a:effectLst/>
                <a:latin typeface="Arial"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3" name="Metin kutusu 12"/>
          <p:cNvSpPr txBox="1"/>
          <p:nvPr/>
        </p:nvSpPr>
        <p:spPr>
          <a:xfrm>
            <a:off x="315300" y="3570293"/>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2882058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4"/>
          <a:stretch>
            <a:fillRect/>
          </a:stretch>
        </p:blipFill>
        <p:spPr>
          <a:xfrm>
            <a:off x="3712747" y="1525995"/>
            <a:ext cx="4086449" cy="5347428"/>
          </a:xfrm>
          <a:prstGeom prst="rect">
            <a:avLst/>
          </a:prstGeom>
        </p:spPr>
      </p:pic>
      <p:pic>
        <p:nvPicPr>
          <p:cNvPr id="7" name="Resim 6"/>
          <p:cNvPicPr>
            <a:picLocks noChangeAspect="1"/>
          </p:cNvPicPr>
          <p:nvPr/>
        </p:nvPicPr>
        <p:blipFill>
          <a:blip r:embed="rId5"/>
          <a:stretch>
            <a:fillRect/>
          </a:stretch>
        </p:blipFill>
        <p:spPr>
          <a:xfrm>
            <a:off x="7799195" y="1525994"/>
            <a:ext cx="4134717" cy="5332005"/>
          </a:xfrm>
          <a:prstGeom prst="rect">
            <a:avLst/>
          </a:prstGeom>
        </p:spPr>
      </p:pic>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315300" y="3561584"/>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4923549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4" name="Resim 3"/>
          <p:cNvPicPr>
            <a:picLocks noChangeAspect="1"/>
          </p:cNvPicPr>
          <p:nvPr/>
        </p:nvPicPr>
        <p:blipFill rotWithShape="1">
          <a:blip r:embed="rId4"/>
          <a:srcRect b="44541"/>
          <a:stretch/>
        </p:blipFill>
        <p:spPr>
          <a:xfrm>
            <a:off x="4651243" y="1621345"/>
            <a:ext cx="6517674" cy="5025331"/>
          </a:xfrm>
          <a:prstGeom prst="rect">
            <a:avLst/>
          </a:prstGeom>
        </p:spPr>
      </p:pic>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5310647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5"/>
          <a:stretch>
            <a:fillRect/>
          </a:stretch>
        </p:blipFill>
        <p:spPr>
          <a:xfrm>
            <a:off x="3728497" y="1701274"/>
            <a:ext cx="3726039" cy="5156726"/>
          </a:xfrm>
          <a:prstGeom prst="rect">
            <a:avLst/>
          </a:prstGeom>
        </p:spPr>
      </p:pic>
      <p:pic>
        <p:nvPicPr>
          <p:cNvPr id="7" name="Resim 6"/>
          <p:cNvPicPr>
            <a:picLocks noChangeAspect="1"/>
          </p:cNvPicPr>
          <p:nvPr/>
        </p:nvPicPr>
        <p:blipFill>
          <a:blip r:embed="rId6"/>
          <a:stretch>
            <a:fillRect/>
          </a:stretch>
        </p:blipFill>
        <p:spPr>
          <a:xfrm>
            <a:off x="7776640" y="1541416"/>
            <a:ext cx="3671462" cy="5316583"/>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0639775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827314"/>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5"/>
          <a:stretch>
            <a:fillRect/>
          </a:stretch>
        </p:blipFill>
        <p:spPr>
          <a:xfrm>
            <a:off x="5203705" y="1377935"/>
            <a:ext cx="4375724" cy="5445631"/>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4815066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786919"/>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5"/>
          <a:stretch>
            <a:fillRect/>
          </a:stretch>
        </p:blipFill>
        <p:spPr>
          <a:xfrm>
            <a:off x="3919614" y="1355960"/>
            <a:ext cx="7759164" cy="3100867"/>
          </a:xfrm>
          <a:prstGeom prst="rect">
            <a:avLst/>
          </a:prstGeom>
        </p:spPr>
      </p:pic>
      <p:pic>
        <p:nvPicPr>
          <p:cNvPr id="6" name="Resim 5"/>
          <p:cNvPicPr>
            <a:picLocks noChangeAspect="1"/>
          </p:cNvPicPr>
          <p:nvPr/>
        </p:nvPicPr>
        <p:blipFill>
          <a:blip r:embed="rId6"/>
          <a:stretch>
            <a:fillRect/>
          </a:stretch>
        </p:blipFill>
        <p:spPr>
          <a:xfrm>
            <a:off x="3983609" y="4456827"/>
            <a:ext cx="7772255" cy="2399634"/>
          </a:xfrm>
          <a:prstGeom prst="rect">
            <a:avLst/>
          </a:prstGeom>
        </p:spPr>
      </p:pic>
      <p:sp>
        <p:nvSpPr>
          <p:cNvPr id="11" name="Metin kutusu 10"/>
          <p:cNvSpPr txBox="1"/>
          <p:nvPr/>
        </p:nvSpPr>
        <p:spPr>
          <a:xfrm>
            <a:off x="315300" y="3561584"/>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272670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3" name="İçerik Yer Tutucusu 2">
            <a:extLst>
              <a:ext uri="{FF2B5EF4-FFF2-40B4-BE49-F238E27FC236}">
                <a16:creationId xmlns:a16="http://schemas.microsoft.com/office/drawing/2014/main" id="{9F541FAF-730D-47FE-9638-C05616C31320}"/>
              </a:ext>
            </a:extLst>
          </p:cNvPr>
          <p:cNvSpPr txBox="1">
            <a:spLocks/>
          </p:cNvSpPr>
          <p:nvPr/>
        </p:nvSpPr>
        <p:spPr>
          <a:xfrm>
            <a:off x="3969733" y="863335"/>
            <a:ext cx="7883779" cy="634175"/>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tr-TR" sz="4900" b="1" dirty="0" smtClean="0">
                <a:latin typeface="Arial" panose="020B0604020202020204" pitchFamily="34" charset="0"/>
                <a:cs typeface="Arial" panose="020B0604020202020204" pitchFamily="34" charset="0"/>
              </a:rPr>
              <a:t>KIZGIN YAĞ KAZANI OPERATÖRÜ </a:t>
            </a:r>
          </a:p>
          <a:p>
            <a:pPr marL="0" indent="0" algn="ctr">
              <a:lnSpc>
                <a:spcPct val="100000"/>
              </a:lnSpc>
              <a:buFont typeface="Arial" panose="020B0604020202020204" pitchFamily="34" charset="0"/>
              <a:buNone/>
            </a:pPr>
            <a:r>
              <a:rPr lang="tr-TR" sz="4900" b="1" dirty="0" smtClean="0">
                <a:latin typeface="Arial" panose="020B0604020202020204" pitchFamily="34" charset="0"/>
                <a:cs typeface="Arial" panose="020B0604020202020204" pitchFamily="34" charset="0"/>
              </a:rPr>
              <a:t>   YETKİLENDİRİLMİŞ KURULUŞLAR</a:t>
            </a:r>
          </a:p>
          <a:p>
            <a:pPr marL="0" indent="0">
              <a:lnSpc>
                <a:spcPct val="100000"/>
              </a:lnSpc>
              <a:buFont typeface="Arial" panose="020B0604020202020204" pitchFamily="34" charset="0"/>
              <a:buNone/>
            </a:pPr>
            <a:endParaRPr lang="tr-TR" sz="3600" dirty="0" smtClean="0">
              <a:latin typeface="Arial" panose="020B0604020202020204" pitchFamily="34" charset="0"/>
              <a:cs typeface="Arial" panose="020B0604020202020204" pitchFamily="34" charset="0"/>
            </a:endParaRPr>
          </a:p>
        </p:txBody>
      </p:sp>
      <p:graphicFrame>
        <p:nvGraphicFramePr>
          <p:cNvPr id="14" name="Tablo 13"/>
          <p:cNvGraphicFramePr>
            <a:graphicFrameLocks noGrp="1"/>
          </p:cNvGraphicFramePr>
          <p:nvPr>
            <p:extLst>
              <p:ext uri="{D42A27DB-BD31-4B8C-83A1-F6EECF244321}">
                <p14:modId xmlns:p14="http://schemas.microsoft.com/office/powerpoint/2010/main" val="3003448811"/>
              </p:ext>
            </p:extLst>
          </p:nvPr>
        </p:nvGraphicFramePr>
        <p:xfrm>
          <a:off x="4082161" y="1816652"/>
          <a:ext cx="7658924" cy="4335130"/>
        </p:xfrm>
        <a:graphic>
          <a:graphicData uri="http://schemas.openxmlformats.org/drawingml/2006/table">
            <a:tbl>
              <a:tblPr/>
              <a:tblGrid>
                <a:gridCol w="586224">
                  <a:extLst>
                    <a:ext uri="{9D8B030D-6E8A-4147-A177-3AD203B41FA5}">
                      <a16:colId xmlns:a16="http://schemas.microsoft.com/office/drawing/2014/main" val="1560318966"/>
                    </a:ext>
                  </a:extLst>
                </a:gridCol>
                <a:gridCol w="2481353">
                  <a:extLst>
                    <a:ext uri="{9D8B030D-6E8A-4147-A177-3AD203B41FA5}">
                      <a16:colId xmlns:a16="http://schemas.microsoft.com/office/drawing/2014/main" val="3090244846"/>
                    </a:ext>
                  </a:extLst>
                </a:gridCol>
                <a:gridCol w="1375954">
                  <a:extLst>
                    <a:ext uri="{9D8B030D-6E8A-4147-A177-3AD203B41FA5}">
                      <a16:colId xmlns:a16="http://schemas.microsoft.com/office/drawing/2014/main" val="3527735917"/>
                    </a:ext>
                  </a:extLst>
                </a:gridCol>
                <a:gridCol w="1576252">
                  <a:extLst>
                    <a:ext uri="{9D8B030D-6E8A-4147-A177-3AD203B41FA5}">
                      <a16:colId xmlns:a16="http://schemas.microsoft.com/office/drawing/2014/main" val="1262278401"/>
                    </a:ext>
                  </a:extLst>
                </a:gridCol>
                <a:gridCol w="1639141">
                  <a:extLst>
                    <a:ext uri="{9D8B030D-6E8A-4147-A177-3AD203B41FA5}">
                      <a16:colId xmlns:a16="http://schemas.microsoft.com/office/drawing/2014/main" val="1489419726"/>
                    </a:ext>
                  </a:extLst>
                </a:gridCol>
              </a:tblGrid>
              <a:tr h="347554">
                <a:tc>
                  <a:txBody>
                    <a:bodyPr/>
                    <a:lstStyle/>
                    <a:p>
                      <a:pPr algn="ctr"/>
                      <a:endParaRPr lang="tr-TR" sz="700" dirty="0">
                        <a:solidFill>
                          <a:srgbClr val="FFFFFF"/>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algn="ctr"/>
                      <a:r>
                        <a:rPr lang="tr-TR" sz="1400" b="1" dirty="0">
                          <a:solidFill>
                            <a:srgbClr val="FFFFFF"/>
                          </a:solidFill>
                          <a:effectLst/>
                        </a:rPr>
                        <a:t>Kuruluş Adı</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Telefon</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Kuruluş Yetkilendirilme Tarihi:</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Kapsam</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extLst>
                  <a:ext uri="{0D108BD9-81ED-4DB2-BD59-A6C34878D82A}">
                    <a16:rowId xmlns:a16="http://schemas.microsoft.com/office/drawing/2014/main" val="802619686"/>
                  </a:ext>
                </a:extLst>
              </a:tr>
              <a:tr h="786570">
                <a:tc>
                  <a:txBody>
                    <a:bodyPr/>
                    <a:lstStyle/>
                    <a:p>
                      <a:pPr algn="ctr"/>
                      <a:r>
                        <a:rPr lang="tr-TR" sz="1400" b="0" i="0" kern="1200" dirty="0">
                          <a:solidFill>
                            <a:schemeClr val="tx1"/>
                          </a:solidFill>
                          <a:effectLst/>
                          <a:latin typeface="+mn-lt"/>
                          <a:ea typeface="+mn-ea"/>
                          <a:cs typeface="+mn-cs"/>
                        </a:rPr>
                        <a:t>1</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5"/>
                        </a:rPr>
                        <a:t>İstanbul Gedik Üniversitesi İktisadi İşletmesi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(216) 378-5000</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algn="ctr"/>
                      <a:r>
                        <a:rPr lang="tr-TR" sz="1400" b="0" i="0" kern="1200" dirty="0" smtClean="0">
                          <a:solidFill>
                            <a:schemeClr val="tx1"/>
                          </a:solidFill>
                          <a:effectLst/>
                          <a:latin typeface="+mn-lt"/>
                          <a:ea typeface="+mn-ea"/>
                          <a:cs typeface="+mn-cs"/>
                        </a:rPr>
                        <a:t>24/06/2021</a:t>
                      </a: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Gaz Yakıt</a:t>
                      </a:r>
                    </a:p>
                    <a:p>
                      <a:pPr algn="ct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068825336"/>
                  </a:ext>
                </a:extLst>
              </a:tr>
              <a:tr h="1664602">
                <a:tc>
                  <a:txBody>
                    <a:bodyPr/>
                    <a:lstStyle/>
                    <a:p>
                      <a:pPr algn="ctr"/>
                      <a:r>
                        <a:rPr lang="tr-TR" sz="1400" b="0" i="0" kern="1200" dirty="0">
                          <a:solidFill>
                            <a:schemeClr val="tx1"/>
                          </a:solidFill>
                          <a:effectLst/>
                          <a:latin typeface="+mn-lt"/>
                          <a:ea typeface="+mn-ea"/>
                          <a:cs typeface="+mn-cs"/>
                        </a:rPr>
                        <a:t>2</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6"/>
                        </a:rPr>
                        <a:t>KTO Karatay Üniversitesi Sürekli Eğitim Uygulama ve Araştırma Merkezi İktisadi İşletmesi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(332) 221-7233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21/01/2025</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Gaz Yakıt</a:t>
                      </a:r>
                      <a:endParaRPr lang="tr-TR" sz="1100" b="0" i="0" kern="1200" dirty="0" smtClean="0">
                        <a:solidFill>
                          <a:schemeClr val="tx1"/>
                        </a:solidFill>
                        <a:effectLst/>
                        <a:latin typeface="+mn-lt"/>
                        <a:ea typeface="+mn-ea"/>
                        <a:cs typeface="+mn-cs"/>
                      </a:endParaRPr>
                    </a:p>
                    <a:p>
                      <a:pPr marL="0" algn="ctr" defTabSz="914400" rtl="0" eaLnBrk="1" latinLnBrk="0" hangingPunct="1"/>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4257626384"/>
                  </a:ext>
                </a:extLst>
              </a:tr>
              <a:tr h="1225586">
                <a:tc>
                  <a:txBody>
                    <a:bodyPr/>
                    <a:lstStyle/>
                    <a:p>
                      <a:pPr algn="ctr"/>
                      <a:r>
                        <a:rPr lang="tr-TR" sz="1400" b="0" i="0" kern="1200" dirty="0">
                          <a:solidFill>
                            <a:schemeClr val="tx1"/>
                          </a:solidFill>
                          <a:effectLst/>
                          <a:latin typeface="+mn-lt"/>
                          <a:ea typeface="+mn-ea"/>
                          <a:cs typeface="+mn-cs"/>
                        </a:rPr>
                        <a:t>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222222"/>
                          </a:solidFill>
                          <a:effectLst/>
                          <a:hlinkClick r:id="rId7"/>
                        </a:rPr>
                        <a:t>Mavi Belge Uluslararası Sertifikasyon ve Gözetim Hizmetleri Ltd. Şti.</a:t>
                      </a:r>
                      <a:endParaRPr lang="tr-TR" sz="1200" b="1"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(542) 618-6284</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05/05/2026</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200" b="1" i="0" kern="1200" dirty="0" smtClean="0">
                          <a:solidFill>
                            <a:schemeClr val="tx1"/>
                          </a:solidFill>
                          <a:effectLst/>
                          <a:latin typeface="+mn-lt"/>
                          <a:ea typeface="+mn-ea"/>
                          <a:cs typeface="+mn-cs"/>
                        </a:rPr>
                        <a:t>Katı Yakıt</a:t>
                      </a:r>
                    </a:p>
                    <a:p>
                      <a:pPr marL="0" algn="ctr" defTabSz="914400" rtl="0" eaLnBrk="1" latinLnBrk="0" hangingPunct="1"/>
                      <a:r>
                        <a:rPr lang="tr-TR" sz="1200" b="1" i="0" kern="1200" dirty="0" smtClean="0">
                          <a:solidFill>
                            <a:schemeClr val="tx1"/>
                          </a:solidFill>
                          <a:effectLst/>
                          <a:latin typeface="+mn-lt"/>
                          <a:ea typeface="+mn-ea"/>
                          <a:cs typeface="+mn-cs"/>
                        </a:rPr>
                        <a:t>Sıvı Yakıt</a:t>
                      </a:r>
                    </a:p>
                    <a:p>
                      <a:pPr marL="0" algn="ctr" defTabSz="914400" rtl="0" eaLnBrk="1" latinLnBrk="0" hangingPunct="1"/>
                      <a:r>
                        <a:rPr lang="tr-TR" sz="1200" b="1" i="0" kern="1200" dirty="0" smtClean="0">
                          <a:solidFill>
                            <a:schemeClr val="tx1"/>
                          </a:solidFill>
                          <a:effectLst/>
                          <a:latin typeface="+mn-lt"/>
                          <a:ea typeface="+mn-ea"/>
                          <a:cs typeface="+mn-cs"/>
                        </a:rPr>
                        <a:t>Gaz Yakıt</a:t>
                      </a:r>
                      <a:endParaRPr lang="tr-TR" sz="105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78400986"/>
                  </a:ext>
                </a:extLst>
              </a:tr>
            </a:tbl>
          </a:graphicData>
        </a:graphic>
      </p:graphicFrame>
      <p:sp>
        <p:nvSpPr>
          <p:cNvPr id="9" name="Metin kutusu 8"/>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5189805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4"/>
          <a:stretch>
            <a:fillRect/>
          </a:stretch>
        </p:blipFill>
        <p:spPr>
          <a:xfrm>
            <a:off x="7956797" y="1461486"/>
            <a:ext cx="4009746" cy="5396513"/>
          </a:xfrm>
          <a:prstGeom prst="rect">
            <a:avLst/>
          </a:prstGeom>
        </p:spPr>
      </p:pic>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p:cNvPicPr>
            <a:picLocks noChangeAspect="1"/>
          </p:cNvPicPr>
          <p:nvPr/>
        </p:nvPicPr>
        <p:blipFill>
          <a:blip r:embed="rId6"/>
          <a:stretch>
            <a:fillRect/>
          </a:stretch>
        </p:blipFill>
        <p:spPr>
          <a:xfrm>
            <a:off x="3788766" y="1541414"/>
            <a:ext cx="4187197" cy="5316585"/>
          </a:xfrm>
          <a:prstGeom prst="rect">
            <a:avLst/>
          </a:prstGeom>
        </p:spPr>
      </p:pic>
      <p:sp>
        <p:nvSpPr>
          <p:cNvPr id="14" name="Metin kutusu 13"/>
          <p:cNvSpPr txBox="1"/>
          <p:nvPr/>
        </p:nvSpPr>
        <p:spPr>
          <a:xfrm>
            <a:off x="315300" y="3561584"/>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4245487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4"/>
          <a:stretch>
            <a:fillRect/>
          </a:stretch>
        </p:blipFill>
        <p:spPr>
          <a:xfrm>
            <a:off x="4082161" y="1419496"/>
            <a:ext cx="7090936" cy="5347063"/>
          </a:xfrm>
          <a:prstGeom prst="rect">
            <a:avLst/>
          </a:prstGeom>
        </p:spPr>
      </p:pic>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0402035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3680901" y="1087973"/>
            <a:ext cx="8236591" cy="1200329"/>
          </a:xfrm>
          <a:prstGeom prst="rect">
            <a:avLst/>
          </a:prstGeom>
        </p:spPr>
        <p:txBody>
          <a:bodyPr wrap="square">
            <a:spAutoFit/>
          </a:bodyPr>
          <a:lstStyle/>
          <a:p>
            <a:r>
              <a:rPr lang="tr-TR" b="1" dirty="0"/>
              <a:t>AKADEMİK EĞİTİM DURUMU </a:t>
            </a:r>
            <a:endParaRPr lang="tr-TR" b="1" dirty="0" smtClean="0"/>
          </a:p>
          <a:p>
            <a:r>
              <a:rPr lang="tr-TR" dirty="0" smtClean="0"/>
              <a:t>1995‐1998 </a:t>
            </a:r>
            <a:r>
              <a:rPr lang="tr-TR" dirty="0"/>
              <a:t>- Yıldız Teknik Üniversitesi – Doktora Programı. </a:t>
            </a:r>
            <a:r>
              <a:rPr lang="tr-TR" sz="1400" dirty="0"/>
              <a:t>(Tez aşamasında terk.)</a:t>
            </a:r>
            <a:r>
              <a:rPr lang="tr-TR" dirty="0"/>
              <a:t> 1991‐1995 - Yıldız Teknik Üniversitesi – Makina Yüksek Mühendisi </a:t>
            </a:r>
            <a:endParaRPr lang="tr-TR" dirty="0" smtClean="0"/>
          </a:p>
          <a:p>
            <a:r>
              <a:rPr lang="tr-TR" dirty="0" smtClean="0"/>
              <a:t>1986‐1991 </a:t>
            </a:r>
            <a:r>
              <a:rPr lang="tr-TR" dirty="0"/>
              <a:t>- Yıldız Teknik Üniversitesi – Makina Mühendisi </a:t>
            </a:r>
          </a:p>
        </p:txBody>
      </p:sp>
      <p:sp>
        <p:nvSpPr>
          <p:cNvPr id="7" name="Metin kutusu 6"/>
          <p:cNvSpPr txBox="1"/>
          <p:nvPr/>
        </p:nvSpPr>
        <p:spPr>
          <a:xfrm>
            <a:off x="3696178" y="580839"/>
            <a:ext cx="1388522" cy="369332"/>
          </a:xfrm>
          <a:prstGeom prst="rect">
            <a:avLst/>
          </a:prstGeom>
          <a:noFill/>
        </p:spPr>
        <p:txBody>
          <a:bodyPr wrap="none" rtlCol="0">
            <a:spAutoFit/>
          </a:bodyPr>
          <a:lstStyle/>
          <a:p>
            <a:r>
              <a:rPr lang="tr-TR" b="1" dirty="0" smtClean="0"/>
              <a:t>ÖZGEÇMİŞ</a:t>
            </a:r>
            <a:endParaRPr lang="tr-TR" b="1" dirty="0"/>
          </a:p>
        </p:txBody>
      </p:sp>
      <p:sp>
        <p:nvSpPr>
          <p:cNvPr id="11" name="Metin kutusu 10"/>
          <p:cNvSpPr txBox="1"/>
          <p:nvPr/>
        </p:nvSpPr>
        <p:spPr>
          <a:xfrm>
            <a:off x="3696178" y="2426104"/>
            <a:ext cx="8592417" cy="1754326"/>
          </a:xfrm>
          <a:prstGeom prst="rect">
            <a:avLst/>
          </a:prstGeom>
          <a:noFill/>
        </p:spPr>
        <p:txBody>
          <a:bodyPr wrap="none" rtlCol="0">
            <a:spAutoFit/>
          </a:bodyPr>
          <a:lstStyle/>
          <a:p>
            <a:r>
              <a:rPr lang="tr-TR" b="1" dirty="0"/>
              <a:t>İŞ </a:t>
            </a:r>
            <a:r>
              <a:rPr lang="tr-TR" b="1" dirty="0" smtClean="0"/>
              <a:t>TECRÜBELERİ</a:t>
            </a:r>
          </a:p>
          <a:p>
            <a:r>
              <a:rPr lang="tr-TR" b="1" dirty="0" smtClean="0"/>
              <a:t>2020-            </a:t>
            </a:r>
            <a:r>
              <a:rPr lang="tr-TR" dirty="0" smtClean="0"/>
              <a:t>Gedik Üniversitesi-KBSD </a:t>
            </a:r>
            <a:r>
              <a:rPr lang="tr-TR" b="1" dirty="0" smtClean="0"/>
              <a:t>- </a:t>
            </a:r>
            <a:r>
              <a:rPr lang="tr-TR" dirty="0" smtClean="0"/>
              <a:t>Kazan Operatörleri Eğitmeni</a:t>
            </a:r>
          </a:p>
          <a:p>
            <a:r>
              <a:rPr lang="tr-TR" b="1" dirty="0" smtClean="0"/>
              <a:t>2013 </a:t>
            </a:r>
            <a:r>
              <a:rPr lang="tr-TR" b="1" dirty="0"/>
              <a:t>‐2020 - </a:t>
            </a:r>
            <a:r>
              <a:rPr lang="tr-TR" dirty="0"/>
              <a:t>Baca İmalatçıları ve Uygulayıcıları Derneği – Genel </a:t>
            </a:r>
            <a:r>
              <a:rPr lang="tr-TR" dirty="0" smtClean="0"/>
              <a:t>Koordinatör</a:t>
            </a:r>
          </a:p>
          <a:p>
            <a:r>
              <a:rPr lang="tr-TR" b="1" dirty="0"/>
              <a:t>2009‐2013 </a:t>
            </a:r>
            <a:r>
              <a:rPr lang="tr-TR" dirty="0"/>
              <a:t>- </a:t>
            </a:r>
            <a:r>
              <a:rPr lang="tr-TR" dirty="0" smtClean="0"/>
              <a:t> Emel </a:t>
            </a:r>
            <a:r>
              <a:rPr lang="tr-TR" dirty="0"/>
              <a:t>Kazan </a:t>
            </a:r>
            <a:r>
              <a:rPr lang="tr-TR" dirty="0" err="1"/>
              <a:t>Ltd.Şti</a:t>
            </a:r>
            <a:r>
              <a:rPr lang="tr-TR" dirty="0" smtClean="0"/>
              <a:t>.</a:t>
            </a:r>
          </a:p>
          <a:p>
            <a:r>
              <a:rPr lang="tr-TR" b="1" dirty="0"/>
              <a:t>1998‐2009</a:t>
            </a:r>
            <a:r>
              <a:rPr lang="tr-TR" dirty="0"/>
              <a:t> - </a:t>
            </a:r>
            <a:r>
              <a:rPr lang="tr-TR" dirty="0" smtClean="0"/>
              <a:t> Üniversal </a:t>
            </a:r>
            <a:r>
              <a:rPr lang="tr-TR" dirty="0"/>
              <a:t>Makine ve Isı Sanayi AŞ</a:t>
            </a:r>
            <a:r>
              <a:rPr lang="tr-TR" dirty="0" smtClean="0"/>
              <a:t>.</a:t>
            </a:r>
          </a:p>
          <a:p>
            <a:r>
              <a:rPr lang="tr-TR" b="1" dirty="0" smtClean="0"/>
              <a:t>1991‐1998</a:t>
            </a:r>
            <a:r>
              <a:rPr lang="tr-TR" dirty="0" smtClean="0"/>
              <a:t> </a:t>
            </a:r>
            <a:r>
              <a:rPr lang="tr-TR" dirty="0"/>
              <a:t>- </a:t>
            </a:r>
            <a:r>
              <a:rPr lang="tr-TR" dirty="0" smtClean="0"/>
              <a:t> Yıldız </a:t>
            </a:r>
            <a:r>
              <a:rPr lang="tr-TR" dirty="0"/>
              <a:t>Teknik Üniversitesi</a:t>
            </a:r>
          </a:p>
        </p:txBody>
      </p:sp>
      <p:sp>
        <p:nvSpPr>
          <p:cNvPr id="13" name="Dikdörtgen 12"/>
          <p:cNvSpPr/>
          <p:nvPr/>
        </p:nvSpPr>
        <p:spPr>
          <a:xfrm>
            <a:off x="3696178" y="4199206"/>
            <a:ext cx="3781805" cy="369332"/>
          </a:xfrm>
          <a:prstGeom prst="rect">
            <a:avLst/>
          </a:prstGeom>
        </p:spPr>
        <p:txBody>
          <a:bodyPr wrap="none">
            <a:spAutoFit/>
          </a:bodyPr>
          <a:lstStyle/>
          <a:p>
            <a:r>
              <a:rPr lang="tr-TR" b="1" dirty="0"/>
              <a:t>DİĞER EĞİTİMLER ve TECRÜBELER</a:t>
            </a:r>
          </a:p>
        </p:txBody>
      </p:sp>
      <p:sp>
        <p:nvSpPr>
          <p:cNvPr id="14" name="Dikdörtgen 13"/>
          <p:cNvSpPr/>
          <p:nvPr/>
        </p:nvSpPr>
        <p:spPr>
          <a:xfrm>
            <a:off x="3680901" y="4565618"/>
            <a:ext cx="8450139" cy="1477328"/>
          </a:xfrm>
          <a:prstGeom prst="rect">
            <a:avLst/>
          </a:prstGeom>
        </p:spPr>
        <p:txBody>
          <a:bodyPr wrap="square">
            <a:spAutoFit/>
          </a:bodyPr>
          <a:lstStyle/>
          <a:p>
            <a:pPr algn="just"/>
            <a:r>
              <a:rPr lang="tr-TR" dirty="0"/>
              <a:t>Basınçlı Kaplar ve Tasarımı - PED (97/23AT) , 92/42 AT direktifleri kapsamında EN 13445, EN 12953, EN303, Gaz Yakan Cihazlar, Basit Basınçlı Kaplar kapsamında ayrıca EN 1856, EN 13084 standartlarına uygun pek çok ürün tasarımı ve imali, belgelendirilmesi, ürünlerin piyasaya sürülmesi, montaj ve devreye alma süreçlerinin yönetimi.</a:t>
            </a:r>
          </a:p>
        </p:txBody>
      </p:sp>
      <p:sp>
        <p:nvSpPr>
          <p:cNvPr id="2" name="Dikdörtgen 1"/>
          <p:cNvSpPr/>
          <p:nvPr/>
        </p:nvSpPr>
        <p:spPr>
          <a:xfrm>
            <a:off x="3696178" y="6089004"/>
            <a:ext cx="8356032" cy="646331"/>
          </a:xfrm>
          <a:prstGeom prst="rect">
            <a:avLst/>
          </a:prstGeom>
        </p:spPr>
        <p:txBody>
          <a:bodyPr wrap="square">
            <a:spAutoFit/>
          </a:bodyPr>
          <a:lstStyle/>
          <a:p>
            <a:r>
              <a:rPr lang="tr-TR" dirty="0"/>
              <a:t>EN 287 kapsamında kaynakçıların belgelendirmesi sürecinde WPS-WPQR hazırlanması ve çalışan kaynak personelinin belgelendirilmesi. </a:t>
            </a:r>
          </a:p>
        </p:txBody>
      </p:sp>
      <p:sp>
        <p:nvSpPr>
          <p:cNvPr id="15" name="Metin kutusu 14"/>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9437510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4"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5"/>
          <a:stretch>
            <a:fillRect/>
          </a:stretch>
        </p:blipFill>
        <p:spPr>
          <a:xfrm>
            <a:off x="3855620" y="1433374"/>
            <a:ext cx="3759709" cy="5424625"/>
          </a:xfrm>
          <a:prstGeom prst="rect">
            <a:avLst/>
          </a:prstGeom>
        </p:spPr>
      </p:pic>
      <p:pic>
        <p:nvPicPr>
          <p:cNvPr id="7" name="Resim 6"/>
          <p:cNvPicPr>
            <a:picLocks noChangeAspect="1"/>
          </p:cNvPicPr>
          <p:nvPr/>
        </p:nvPicPr>
        <p:blipFill>
          <a:blip r:embed="rId6"/>
          <a:stretch>
            <a:fillRect/>
          </a:stretch>
        </p:blipFill>
        <p:spPr>
          <a:xfrm>
            <a:off x="7594631" y="1351458"/>
            <a:ext cx="3921600" cy="5532667"/>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4419885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6" y="827314"/>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5"/>
          <a:stretch>
            <a:fillRect/>
          </a:stretch>
        </p:blipFill>
        <p:spPr>
          <a:xfrm>
            <a:off x="5201838" y="1384597"/>
            <a:ext cx="4090208" cy="5513367"/>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9431323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5"/>
          <a:stretch>
            <a:fillRect/>
          </a:stretch>
        </p:blipFill>
        <p:spPr>
          <a:xfrm>
            <a:off x="3699257" y="1541417"/>
            <a:ext cx="8041829" cy="5146766"/>
          </a:xfrm>
          <a:prstGeom prst="rect">
            <a:avLst/>
          </a:prstGeom>
        </p:spPr>
      </p:pic>
      <p:sp>
        <p:nvSpPr>
          <p:cNvPr id="9" name="Metin kutusu 8"/>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0542489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3" name="İçerik Yer Tutucusu 2">
            <a:extLst>
              <a:ext uri="{FF2B5EF4-FFF2-40B4-BE49-F238E27FC236}">
                <a16:creationId xmlns:a16="http://schemas.microsoft.com/office/drawing/2014/main" id="{9F541FAF-730D-47FE-9638-C05616C31320}"/>
              </a:ext>
            </a:extLst>
          </p:cNvPr>
          <p:cNvSpPr txBox="1">
            <a:spLocks/>
          </p:cNvSpPr>
          <p:nvPr/>
        </p:nvSpPr>
        <p:spPr>
          <a:xfrm>
            <a:off x="3969733" y="863335"/>
            <a:ext cx="7883779" cy="634175"/>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tr-TR" sz="4900" b="1" dirty="0" smtClean="0">
                <a:latin typeface="Arial" panose="020B0604020202020204" pitchFamily="34" charset="0"/>
                <a:cs typeface="Arial" panose="020B0604020202020204" pitchFamily="34" charset="0"/>
              </a:rPr>
              <a:t>SICAK SU KAZANI OPERATÖRÜ </a:t>
            </a:r>
          </a:p>
          <a:p>
            <a:pPr marL="0" indent="0" algn="ctr">
              <a:lnSpc>
                <a:spcPct val="100000"/>
              </a:lnSpc>
              <a:buFont typeface="Arial" panose="020B0604020202020204" pitchFamily="34" charset="0"/>
              <a:buNone/>
            </a:pPr>
            <a:r>
              <a:rPr lang="tr-TR" sz="4900" b="1" dirty="0" smtClean="0">
                <a:latin typeface="Arial" panose="020B0604020202020204" pitchFamily="34" charset="0"/>
                <a:cs typeface="Arial" panose="020B0604020202020204" pitchFamily="34" charset="0"/>
              </a:rPr>
              <a:t>   YETKİLENDİRİLMİŞ KURULUŞLAR</a:t>
            </a:r>
          </a:p>
          <a:p>
            <a:pPr marL="0" indent="0">
              <a:lnSpc>
                <a:spcPct val="100000"/>
              </a:lnSpc>
              <a:buFont typeface="Arial" panose="020B0604020202020204" pitchFamily="34" charset="0"/>
              <a:buNone/>
            </a:pPr>
            <a:endParaRPr lang="tr-TR" sz="3600" dirty="0" smtClean="0">
              <a:latin typeface="Arial" panose="020B0604020202020204" pitchFamily="34" charset="0"/>
              <a:cs typeface="Arial" panose="020B0604020202020204" pitchFamily="34" charset="0"/>
            </a:endParaRPr>
          </a:p>
        </p:txBody>
      </p:sp>
      <p:graphicFrame>
        <p:nvGraphicFramePr>
          <p:cNvPr id="14" name="Tablo 13"/>
          <p:cNvGraphicFramePr>
            <a:graphicFrameLocks noGrp="1"/>
          </p:cNvGraphicFramePr>
          <p:nvPr>
            <p:extLst>
              <p:ext uri="{D42A27DB-BD31-4B8C-83A1-F6EECF244321}">
                <p14:modId xmlns:p14="http://schemas.microsoft.com/office/powerpoint/2010/main" val="1356075630"/>
              </p:ext>
            </p:extLst>
          </p:nvPr>
        </p:nvGraphicFramePr>
        <p:xfrm>
          <a:off x="3702860" y="1807944"/>
          <a:ext cx="7658924" cy="3743770"/>
        </p:xfrm>
        <a:graphic>
          <a:graphicData uri="http://schemas.openxmlformats.org/drawingml/2006/table">
            <a:tbl>
              <a:tblPr/>
              <a:tblGrid>
                <a:gridCol w="446296">
                  <a:extLst>
                    <a:ext uri="{9D8B030D-6E8A-4147-A177-3AD203B41FA5}">
                      <a16:colId xmlns:a16="http://schemas.microsoft.com/office/drawing/2014/main" val="1560318966"/>
                    </a:ext>
                  </a:extLst>
                </a:gridCol>
                <a:gridCol w="2812869">
                  <a:extLst>
                    <a:ext uri="{9D8B030D-6E8A-4147-A177-3AD203B41FA5}">
                      <a16:colId xmlns:a16="http://schemas.microsoft.com/office/drawing/2014/main" val="3090244846"/>
                    </a:ext>
                  </a:extLst>
                </a:gridCol>
                <a:gridCol w="1323703">
                  <a:extLst>
                    <a:ext uri="{9D8B030D-6E8A-4147-A177-3AD203B41FA5}">
                      <a16:colId xmlns:a16="http://schemas.microsoft.com/office/drawing/2014/main" val="3527735917"/>
                    </a:ext>
                  </a:extLst>
                </a:gridCol>
                <a:gridCol w="1436915">
                  <a:extLst>
                    <a:ext uri="{9D8B030D-6E8A-4147-A177-3AD203B41FA5}">
                      <a16:colId xmlns:a16="http://schemas.microsoft.com/office/drawing/2014/main" val="1262278401"/>
                    </a:ext>
                  </a:extLst>
                </a:gridCol>
                <a:gridCol w="1639141">
                  <a:extLst>
                    <a:ext uri="{9D8B030D-6E8A-4147-A177-3AD203B41FA5}">
                      <a16:colId xmlns:a16="http://schemas.microsoft.com/office/drawing/2014/main" val="1489419726"/>
                    </a:ext>
                  </a:extLst>
                </a:gridCol>
              </a:tblGrid>
              <a:tr h="347554">
                <a:tc>
                  <a:txBody>
                    <a:bodyPr/>
                    <a:lstStyle/>
                    <a:p>
                      <a:pPr algn="ctr"/>
                      <a:endParaRPr lang="tr-TR" sz="700" dirty="0">
                        <a:solidFill>
                          <a:srgbClr val="FFFFFF"/>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algn="ctr"/>
                      <a:r>
                        <a:rPr lang="tr-TR" sz="1400" b="1" dirty="0">
                          <a:solidFill>
                            <a:srgbClr val="FFFFFF"/>
                          </a:solidFill>
                          <a:effectLst/>
                        </a:rPr>
                        <a:t>Kuruluş Adı</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Telefon</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Kuruluş Yetkilendirilme Tarihi:</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tc>
                  <a:txBody>
                    <a:bodyPr/>
                    <a:lstStyle/>
                    <a:p>
                      <a:pPr marL="0" algn="ctr" defTabSz="914400" rtl="0" eaLnBrk="1" latinLnBrk="0" hangingPunct="1"/>
                      <a:r>
                        <a:rPr lang="tr-TR" sz="1400" b="1" kern="1200" dirty="0" smtClean="0">
                          <a:solidFill>
                            <a:srgbClr val="FFFFFF"/>
                          </a:solidFill>
                          <a:effectLst/>
                          <a:latin typeface="+mn-lt"/>
                          <a:ea typeface="+mn-ea"/>
                          <a:cs typeface="+mn-cs"/>
                        </a:rPr>
                        <a:t>Kapsam</a:t>
                      </a:r>
                      <a:endParaRPr lang="tr-TR" sz="1400" b="1" kern="1200" dirty="0">
                        <a:solidFill>
                          <a:srgbClr val="FFFFFF"/>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solidFill>
                      <a:srgbClr val="158CBA"/>
                    </a:solidFill>
                  </a:tcPr>
                </a:tc>
                <a:extLst>
                  <a:ext uri="{0D108BD9-81ED-4DB2-BD59-A6C34878D82A}">
                    <a16:rowId xmlns:a16="http://schemas.microsoft.com/office/drawing/2014/main" val="802619686"/>
                  </a:ext>
                </a:extLst>
              </a:tr>
              <a:tr h="786570">
                <a:tc>
                  <a:txBody>
                    <a:bodyPr/>
                    <a:lstStyle/>
                    <a:p>
                      <a:pPr algn="ctr"/>
                      <a:r>
                        <a:rPr lang="tr-TR" sz="1400" b="0" i="0" kern="1200" dirty="0">
                          <a:solidFill>
                            <a:schemeClr val="tx1"/>
                          </a:solidFill>
                          <a:effectLst/>
                          <a:latin typeface="+mn-lt"/>
                          <a:ea typeface="+mn-ea"/>
                          <a:cs typeface="+mn-cs"/>
                        </a:rPr>
                        <a:t>1</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C00000"/>
                          </a:solidFill>
                          <a:effectLst/>
                          <a:hlinkClick r:id="rId5"/>
                        </a:rPr>
                        <a:t>İstanbul Gedik Üniversitesi İktisadi İşletmesi</a:t>
                      </a:r>
                      <a:endParaRPr lang="tr-TR" sz="1200" b="1" dirty="0">
                        <a:solidFill>
                          <a:srgbClr val="C00000"/>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(216) 378-5000</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algn="ctr"/>
                      <a:r>
                        <a:rPr lang="tr-TR" sz="1400" b="0" i="0" kern="1200" dirty="0" smtClean="0">
                          <a:solidFill>
                            <a:schemeClr val="tx1"/>
                          </a:solidFill>
                          <a:effectLst/>
                          <a:latin typeface="+mn-lt"/>
                          <a:ea typeface="+mn-ea"/>
                          <a:cs typeface="+mn-cs"/>
                        </a:rPr>
                        <a:t>24/06/2021</a:t>
                      </a: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Gaz Yakıt</a:t>
                      </a:r>
                    </a:p>
                    <a:p>
                      <a:pPr algn="ctr"/>
                      <a:endParaRPr lang="tr-TR" sz="500" dirty="0">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068825336"/>
                  </a:ext>
                </a:extLst>
              </a:tr>
              <a:tr h="805308">
                <a:tc>
                  <a:txBody>
                    <a:bodyPr/>
                    <a:lstStyle/>
                    <a:p>
                      <a:pPr algn="ctr"/>
                      <a:r>
                        <a:rPr lang="tr-TR" sz="1400" b="0" i="0" kern="1200" dirty="0">
                          <a:solidFill>
                            <a:schemeClr val="tx1"/>
                          </a:solidFill>
                          <a:effectLst/>
                          <a:latin typeface="+mn-lt"/>
                          <a:ea typeface="+mn-ea"/>
                          <a:cs typeface="+mn-cs"/>
                        </a:rPr>
                        <a:t>2</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rgbClr val="C00000"/>
                          </a:solidFill>
                          <a:effectLst/>
                          <a:hlinkClick r:id="rId6"/>
                        </a:rPr>
                        <a:t>KTO Karatay Üniversitesi Sürekli Eğitim Uygulama ve Araştırma Merkezi İktisadi İşletmesi</a:t>
                      </a:r>
                      <a:endParaRPr lang="tr-TR" sz="1200" b="1" dirty="0">
                        <a:solidFill>
                          <a:srgbClr val="C00000"/>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(332) 221-7233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21/01/2025</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Gaz Yakıt</a:t>
                      </a:r>
                      <a:endParaRPr lang="tr-TR" sz="1100" b="0" i="0" kern="1200" dirty="0" smtClean="0">
                        <a:solidFill>
                          <a:schemeClr val="tx1"/>
                        </a:solidFill>
                        <a:effectLst/>
                        <a:latin typeface="+mn-lt"/>
                        <a:ea typeface="+mn-ea"/>
                        <a:cs typeface="+mn-cs"/>
                      </a:endParaRPr>
                    </a:p>
                    <a:p>
                      <a:pPr marL="0" algn="ctr" defTabSz="914400" rtl="0" eaLnBrk="1" latinLnBrk="0" hangingPunct="1"/>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4257626384"/>
                  </a:ext>
                </a:extLst>
              </a:tr>
              <a:tr h="612793">
                <a:tc>
                  <a:txBody>
                    <a:bodyPr/>
                    <a:lstStyle/>
                    <a:p>
                      <a:pPr algn="ctr"/>
                      <a:r>
                        <a:rPr lang="tr-TR" sz="1400" b="0" i="0" kern="1200" dirty="0">
                          <a:solidFill>
                            <a:schemeClr val="tx1"/>
                          </a:solidFill>
                          <a:effectLst/>
                          <a:latin typeface="+mn-lt"/>
                          <a:ea typeface="+mn-ea"/>
                          <a:cs typeface="+mn-cs"/>
                        </a:rPr>
                        <a:t>3</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r>
                        <a:rPr lang="tr-TR" sz="1200" b="1" u="none" strike="noStrike" dirty="0">
                          <a:solidFill>
                            <a:schemeClr val="accent1"/>
                          </a:solidFill>
                          <a:effectLst/>
                          <a:hlinkClick r:id="rId7"/>
                        </a:rPr>
                        <a:t>Mavi Belge Uluslararası Sertifikasyon ve Gözetim Hizmetleri Ltd. Şti.</a:t>
                      </a:r>
                      <a:endParaRPr lang="tr-TR" sz="1200" b="1" dirty="0">
                        <a:solidFill>
                          <a:schemeClr val="accent1"/>
                        </a:solidFill>
                        <a:effectLst/>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a:solidFill>
                            <a:schemeClr val="tx1"/>
                          </a:solidFill>
                          <a:effectLst/>
                          <a:latin typeface="+mn-lt"/>
                          <a:ea typeface="+mn-ea"/>
                          <a:cs typeface="+mn-cs"/>
                        </a:rPr>
                        <a:t>(542) 618-6284</a:t>
                      </a: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05/05/2026</a:t>
                      </a:r>
                      <a:endParaRPr lang="tr-TR" sz="14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1" i="0" kern="1200" dirty="0" smtClean="0">
                          <a:solidFill>
                            <a:schemeClr val="tx1"/>
                          </a:solidFill>
                          <a:effectLst/>
                          <a:latin typeface="+mn-lt"/>
                          <a:ea typeface="+mn-ea"/>
                          <a:cs typeface="+mn-cs"/>
                        </a:rPr>
                        <a:t>Katı Yakıt</a:t>
                      </a:r>
                    </a:p>
                    <a:p>
                      <a:pPr marL="0" algn="ctr" defTabSz="914400" rtl="0" eaLnBrk="1" latinLnBrk="0" hangingPunct="1"/>
                      <a:r>
                        <a:rPr lang="tr-TR" sz="1400" b="1" i="0" kern="1200" dirty="0" smtClean="0">
                          <a:solidFill>
                            <a:schemeClr val="tx1"/>
                          </a:solidFill>
                          <a:effectLst/>
                          <a:latin typeface="+mn-lt"/>
                          <a:ea typeface="+mn-ea"/>
                          <a:cs typeface="+mn-cs"/>
                        </a:rPr>
                        <a:t>Sıvı Yakıt</a:t>
                      </a:r>
                    </a:p>
                    <a:p>
                      <a:pPr marL="0" algn="ctr" defTabSz="914400" rtl="0" eaLnBrk="1" latinLnBrk="0" hangingPunct="1"/>
                      <a:r>
                        <a:rPr lang="tr-TR" sz="1400" b="1" i="0" kern="1200" dirty="0" smtClean="0">
                          <a:solidFill>
                            <a:schemeClr val="tx1"/>
                          </a:solidFill>
                          <a:effectLst/>
                          <a:latin typeface="+mn-lt"/>
                          <a:ea typeface="+mn-ea"/>
                          <a:cs typeface="+mn-cs"/>
                        </a:rPr>
                        <a:t>Gaz Yakıt</a:t>
                      </a:r>
                      <a:endParaRPr lang="tr-TR" sz="1100" b="0" i="0" kern="1200" dirty="0">
                        <a:solidFill>
                          <a:schemeClr val="tx1"/>
                        </a:solidFill>
                        <a:effectLst/>
                        <a:latin typeface="+mn-lt"/>
                        <a:ea typeface="+mn-ea"/>
                        <a:cs typeface="+mn-cs"/>
                      </a:endParaRPr>
                    </a:p>
                  </a:txBody>
                  <a:tcPr marL="114300" marR="114300" marT="114300" marB="1143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78400986"/>
                  </a:ext>
                </a:extLst>
              </a:tr>
              <a:tr h="612793">
                <a:tc>
                  <a:txBody>
                    <a:bodyPr/>
                    <a:lstStyle/>
                    <a:p>
                      <a:pPr algn="ctr"/>
                      <a:r>
                        <a:rPr lang="tr-TR" sz="1400" b="0" i="0" kern="1200" dirty="0" smtClean="0">
                          <a:solidFill>
                            <a:schemeClr val="tx1"/>
                          </a:solidFill>
                          <a:effectLst/>
                          <a:latin typeface="+mn-lt"/>
                          <a:ea typeface="+mn-ea"/>
                          <a:cs typeface="+mn-cs"/>
                        </a:rPr>
                        <a:t>4</a:t>
                      </a:r>
                      <a:endParaRPr lang="tr-TR" sz="1400" b="0" i="0" kern="1200" dirty="0">
                        <a:solidFill>
                          <a:schemeClr val="tx1"/>
                        </a:solidFill>
                        <a:effectLst/>
                        <a:latin typeface="+mn-lt"/>
                        <a:ea typeface="+mn-ea"/>
                        <a:cs typeface="+mn-cs"/>
                      </a:endParaRPr>
                    </a:p>
                  </a:txBody>
                  <a:tcPr marL="9146" marR="9146" marT="9146" marB="9146"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200" b="1" u="none" strike="noStrike" kern="1200" dirty="0">
                          <a:solidFill>
                            <a:schemeClr val="accent1"/>
                          </a:solidFill>
                          <a:effectLst/>
                          <a:latin typeface="+mn-lt"/>
                          <a:ea typeface="+mn-ea"/>
                          <a:cs typeface="+mn-cs"/>
                        </a:rPr>
                        <a:t>İstanbul Uygulamalı Gaz ve Enerji Teknolojileri Araştırma Mühendislik Sanayi ve Ticaret A. Ş.</a:t>
                      </a:r>
                    </a:p>
                  </a:txBody>
                  <a:tcPr marL="38100" marR="38100" marT="38100" marB="381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l" defTabSz="914400" rtl="0" eaLnBrk="1" latinLnBrk="0" hangingPunct="1"/>
                      <a:r>
                        <a:rPr lang="tr-TR" sz="1400" b="0" i="0" kern="1200" dirty="0" smtClean="0">
                          <a:solidFill>
                            <a:schemeClr val="tx1"/>
                          </a:solidFill>
                          <a:effectLst/>
                          <a:latin typeface="+mn-lt"/>
                          <a:ea typeface="+mn-ea"/>
                          <a:cs typeface="+mn-cs"/>
                        </a:rPr>
                        <a:t>(216) 646-0187</a:t>
                      </a:r>
                      <a:endParaRPr lang="tr-TR" sz="1400" b="0" i="0" kern="1200" dirty="0">
                        <a:solidFill>
                          <a:schemeClr val="tx1"/>
                        </a:solidFill>
                        <a:effectLst/>
                        <a:latin typeface="+mn-lt"/>
                        <a:ea typeface="+mn-ea"/>
                        <a:cs typeface="+mn-cs"/>
                      </a:endParaRPr>
                    </a:p>
                  </a:txBody>
                  <a:tcPr marL="38100" marR="38100" marT="38100" marB="381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algn="ctr" defTabSz="914400" rtl="0" eaLnBrk="1" latinLnBrk="0" hangingPunct="1"/>
                      <a:r>
                        <a:rPr lang="tr-TR" sz="1400" b="0" i="0" kern="1200" dirty="0" smtClean="0">
                          <a:solidFill>
                            <a:schemeClr val="tx1"/>
                          </a:solidFill>
                          <a:effectLst/>
                          <a:latin typeface="+mn-lt"/>
                          <a:ea typeface="+mn-ea"/>
                          <a:cs typeface="+mn-cs"/>
                        </a:rPr>
                        <a:t>26/09/2023</a:t>
                      </a:r>
                      <a:endParaRPr lang="tr-TR" sz="1400" b="0" i="0" kern="1200" dirty="0">
                        <a:solidFill>
                          <a:schemeClr val="tx1"/>
                        </a:solidFill>
                        <a:effectLst/>
                        <a:latin typeface="+mn-lt"/>
                        <a:ea typeface="+mn-ea"/>
                        <a:cs typeface="+mn-cs"/>
                      </a:endParaRPr>
                    </a:p>
                  </a:txBody>
                  <a:tcPr marL="38100" marR="38100" marT="38100" marB="381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i="0" kern="1200" dirty="0" smtClean="0">
                          <a:solidFill>
                            <a:schemeClr val="tx1"/>
                          </a:solidFill>
                          <a:effectLst/>
                          <a:latin typeface="+mn-lt"/>
                          <a:ea typeface="+mn-ea"/>
                          <a:cs typeface="+mn-cs"/>
                        </a:rPr>
                        <a:t>Gaz Yakıt</a:t>
                      </a:r>
                    </a:p>
                  </a:txBody>
                  <a:tcPr marL="38100" marR="38100" marT="38100" marB="38100" anchor="ctr">
                    <a:lnL w="7620" cap="flat" cmpd="sng" algn="ctr">
                      <a:solidFill>
                        <a:srgbClr val="666666"/>
                      </a:solidFill>
                      <a:prstDash val="solid"/>
                      <a:round/>
                      <a:headEnd type="none" w="med" len="med"/>
                      <a:tailEnd type="none" w="med" len="med"/>
                    </a:lnL>
                    <a:lnR w="7620" cap="flat" cmpd="sng" algn="ctr">
                      <a:solidFill>
                        <a:srgbClr val="666666"/>
                      </a:solidFill>
                      <a:prstDash val="solid"/>
                      <a:round/>
                      <a:headEnd type="none" w="med" len="med"/>
                      <a:tailEnd type="none" w="med" len="med"/>
                    </a:lnR>
                    <a:lnT w="7620" cap="flat" cmpd="sng" algn="ctr">
                      <a:solidFill>
                        <a:srgbClr val="666666"/>
                      </a:solidFill>
                      <a:prstDash val="solid"/>
                      <a:round/>
                      <a:headEnd type="none" w="med" len="med"/>
                      <a:tailEnd type="none" w="med" len="med"/>
                    </a:lnT>
                    <a:lnB w="762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097190240"/>
                  </a:ext>
                </a:extLst>
              </a:tr>
            </a:tbl>
          </a:graphicData>
        </a:graphic>
      </p:graphicFrame>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6420732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9" name="Metin kutusu 8"/>
          <p:cNvSpPr txBox="1"/>
          <p:nvPr/>
        </p:nvSpPr>
        <p:spPr>
          <a:xfrm>
            <a:off x="4757740" y="2937896"/>
            <a:ext cx="6284727" cy="1569660"/>
          </a:xfrm>
          <a:prstGeom prst="rect">
            <a:avLst/>
          </a:prstGeom>
          <a:noFill/>
        </p:spPr>
        <p:txBody>
          <a:bodyPr wrap="square" rtlCol="0">
            <a:spAutoFit/>
          </a:bodyPr>
          <a:lstStyle/>
          <a:p>
            <a:pPr algn="ctr"/>
            <a:r>
              <a:rPr lang="tr-TR" sz="3200" b="1" dirty="0"/>
              <a:t>ULUSAL </a:t>
            </a:r>
            <a:r>
              <a:rPr lang="tr-TR" sz="3200" b="1" dirty="0" smtClean="0"/>
              <a:t>YETERLİLİKLER KAPSAMINDA UYGULANAN  KAZAN OPERATÖRÜ SINAVLARI</a:t>
            </a:r>
            <a:endParaRPr lang="tr-TR" sz="3200" b="1" dirty="0"/>
          </a:p>
        </p:txBody>
      </p:sp>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1209882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graphicFrame>
        <p:nvGraphicFramePr>
          <p:cNvPr id="13" name="Tablo 12"/>
          <p:cNvGraphicFramePr>
            <a:graphicFrameLocks noGrp="1"/>
          </p:cNvGraphicFramePr>
          <p:nvPr>
            <p:extLst>
              <p:ext uri="{D42A27DB-BD31-4B8C-83A1-F6EECF244321}">
                <p14:modId xmlns:p14="http://schemas.microsoft.com/office/powerpoint/2010/main" val="1685821394"/>
              </p:ext>
            </p:extLst>
          </p:nvPr>
        </p:nvGraphicFramePr>
        <p:xfrm>
          <a:off x="3710521" y="2448659"/>
          <a:ext cx="8177350" cy="3931920"/>
        </p:xfrm>
        <a:graphic>
          <a:graphicData uri="http://schemas.openxmlformats.org/drawingml/2006/table">
            <a:tbl>
              <a:tblPr firstRow="1" bandRow="1">
                <a:tableStyleId>{5C22544A-7EE6-4342-B048-85BDC9FD1C3A}</a:tableStyleId>
              </a:tblPr>
              <a:tblGrid>
                <a:gridCol w="804493">
                  <a:extLst>
                    <a:ext uri="{9D8B030D-6E8A-4147-A177-3AD203B41FA5}">
                      <a16:colId xmlns:a16="http://schemas.microsoft.com/office/drawing/2014/main" val="3629148568"/>
                    </a:ext>
                  </a:extLst>
                </a:gridCol>
                <a:gridCol w="3477370">
                  <a:extLst>
                    <a:ext uri="{9D8B030D-6E8A-4147-A177-3AD203B41FA5}">
                      <a16:colId xmlns:a16="http://schemas.microsoft.com/office/drawing/2014/main" val="2796622111"/>
                    </a:ext>
                  </a:extLst>
                </a:gridCol>
                <a:gridCol w="1062530">
                  <a:extLst>
                    <a:ext uri="{9D8B030D-6E8A-4147-A177-3AD203B41FA5}">
                      <a16:colId xmlns:a16="http://schemas.microsoft.com/office/drawing/2014/main" val="181326288"/>
                    </a:ext>
                  </a:extLst>
                </a:gridCol>
                <a:gridCol w="1197488">
                  <a:extLst>
                    <a:ext uri="{9D8B030D-6E8A-4147-A177-3AD203B41FA5}">
                      <a16:colId xmlns:a16="http://schemas.microsoft.com/office/drawing/2014/main" val="1465426430"/>
                    </a:ext>
                  </a:extLst>
                </a:gridCol>
                <a:gridCol w="1635469">
                  <a:extLst>
                    <a:ext uri="{9D8B030D-6E8A-4147-A177-3AD203B41FA5}">
                      <a16:colId xmlns:a16="http://schemas.microsoft.com/office/drawing/2014/main" val="590033244"/>
                    </a:ext>
                  </a:extLst>
                </a:gridCol>
              </a:tblGrid>
              <a:tr h="302167">
                <a:tc gridSpan="5">
                  <a:txBody>
                    <a:bodyPr/>
                    <a:lstStyle/>
                    <a:p>
                      <a:pPr algn="ctr"/>
                      <a:r>
                        <a:rPr lang="tr-TR" dirty="0" smtClean="0"/>
                        <a:t>BUHAR KAZANI OPERATÖRÜ</a:t>
                      </a:r>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2393452699"/>
                  </a:ext>
                </a:extLst>
              </a:tr>
              <a:tr h="528793">
                <a:tc>
                  <a:txBody>
                    <a:bodyPr/>
                    <a:lstStyle/>
                    <a:p>
                      <a:endParaRPr lang="tr-TR" dirty="0"/>
                    </a:p>
                  </a:txBody>
                  <a:tcPr/>
                </a:tc>
                <a:tc>
                  <a:txBody>
                    <a:bodyPr/>
                    <a:lstStyle/>
                    <a:p>
                      <a:pPr algn="ctr"/>
                      <a:r>
                        <a:rPr lang="tr-TR" dirty="0" smtClean="0">
                          <a:latin typeface="Arial" panose="020B0604020202020204" pitchFamily="34" charset="0"/>
                          <a:cs typeface="Arial" panose="020B0604020202020204" pitchFamily="34" charset="0"/>
                        </a:rPr>
                        <a:t>YETERLİLİK BİRİMİ</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Soru Sayısı</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Başarı Oranı</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Net Cevap Sayısı</a:t>
                      </a:r>
                      <a:endParaRPr lang="tr-TR"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02690498"/>
                  </a:ext>
                </a:extLst>
              </a:tr>
              <a:tr h="528793">
                <a:tc>
                  <a:txBody>
                    <a:bodyPr/>
                    <a:lstStyle/>
                    <a:p>
                      <a:r>
                        <a:rPr lang="tr-TR" dirty="0" smtClean="0">
                          <a:latin typeface="Arial" panose="020B0604020202020204" pitchFamily="34" charset="0"/>
                          <a:cs typeface="Arial" panose="020B0604020202020204" pitchFamily="34" charset="0"/>
                        </a:rPr>
                        <a:t>A1</a:t>
                      </a:r>
                      <a:endParaRPr lang="tr-TR"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İŞ SAĞLIĞI VE GÜVENLİĞİ, KALİTE VE ÇEVRE</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15</a:t>
                      </a:r>
                      <a:endParaRPr lang="tr-TR" b="1" dirty="0"/>
                    </a:p>
                  </a:txBody>
                  <a:tcPr/>
                </a:tc>
                <a:tc>
                  <a:txBody>
                    <a:bodyPr/>
                    <a:lstStyle/>
                    <a:p>
                      <a:pPr algn="ctr"/>
                      <a:r>
                        <a:rPr lang="tr-TR" b="1" dirty="0" smtClean="0"/>
                        <a:t>%60</a:t>
                      </a:r>
                      <a:endParaRPr lang="tr-TR" b="1" dirty="0"/>
                    </a:p>
                  </a:txBody>
                  <a:tcPr/>
                </a:tc>
                <a:tc>
                  <a:txBody>
                    <a:bodyPr/>
                    <a:lstStyle/>
                    <a:p>
                      <a:pPr algn="ctr"/>
                      <a:r>
                        <a:rPr lang="tr-TR" b="1" dirty="0" smtClean="0">
                          <a:solidFill>
                            <a:srgbClr val="FF0000"/>
                          </a:solidFill>
                        </a:rPr>
                        <a:t>9</a:t>
                      </a:r>
                      <a:endParaRPr lang="tr-TR" b="1" dirty="0">
                        <a:solidFill>
                          <a:srgbClr val="FF0000"/>
                        </a:solidFill>
                      </a:endParaRPr>
                    </a:p>
                  </a:txBody>
                  <a:tcPr/>
                </a:tc>
                <a:extLst>
                  <a:ext uri="{0D108BD9-81ED-4DB2-BD59-A6C34878D82A}">
                    <a16:rowId xmlns:a16="http://schemas.microsoft.com/office/drawing/2014/main" val="119251209"/>
                  </a:ext>
                </a:extLst>
              </a:tr>
              <a:tr h="5287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A2</a:t>
                      </a:r>
                    </a:p>
                  </a:txBody>
                  <a:tcPr/>
                </a:tc>
                <a:tc>
                  <a:txBody>
                    <a:bodyPr/>
                    <a:lstStyle/>
                    <a:p>
                      <a:r>
                        <a:rPr lang="tr-TR" dirty="0" smtClean="0">
                          <a:latin typeface="Arial" panose="020B0604020202020204" pitchFamily="34" charset="0"/>
                          <a:cs typeface="Arial" panose="020B0604020202020204" pitchFamily="34" charset="0"/>
                        </a:rPr>
                        <a:t>ÇALIŞMA ÖNCESİ HAZIRLIK İŞLEMLERİ</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15</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11</a:t>
                      </a:r>
                      <a:endParaRPr lang="tr-TR" b="1" dirty="0">
                        <a:solidFill>
                          <a:srgbClr val="FF0000"/>
                        </a:solidFill>
                      </a:endParaRPr>
                    </a:p>
                  </a:txBody>
                  <a:tcPr/>
                </a:tc>
                <a:extLst>
                  <a:ext uri="{0D108BD9-81ED-4DB2-BD59-A6C34878D82A}">
                    <a16:rowId xmlns:a16="http://schemas.microsoft.com/office/drawing/2014/main" val="500303083"/>
                  </a:ext>
                </a:extLst>
              </a:tr>
              <a:tr h="7554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B3</a:t>
                      </a:r>
                    </a:p>
                    <a:p>
                      <a:endParaRPr lang="tr-TR" dirty="0">
                        <a:latin typeface="Arial" panose="020B0604020202020204" pitchFamily="34" charset="0"/>
                        <a:cs typeface="Arial" panose="020B0604020202020204" pitchFamily="34" charset="0"/>
                      </a:endParaRPr>
                    </a:p>
                  </a:txBody>
                  <a:tcPr/>
                </a:tc>
                <a:tc>
                  <a:txBody>
                    <a:bodyPr/>
                    <a:lstStyle/>
                    <a:p>
                      <a:r>
                        <a:rPr lang="tr-TR" dirty="0" smtClean="0">
                          <a:latin typeface="Arial" panose="020B0604020202020204" pitchFamily="34" charset="0"/>
                          <a:cs typeface="Arial" panose="020B0604020202020204" pitchFamily="34" charset="0"/>
                        </a:rPr>
                        <a:t>GAZ YAKITLI SİSTEMLERDE BUHAR KAZANI ÇALIŞTIRMA, BAKIM İŞLEMLERİ</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25</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18</a:t>
                      </a:r>
                      <a:endParaRPr lang="tr-TR" b="1" dirty="0">
                        <a:solidFill>
                          <a:srgbClr val="FF0000"/>
                        </a:solidFill>
                      </a:endParaRPr>
                    </a:p>
                  </a:txBody>
                  <a:tcPr/>
                </a:tc>
                <a:extLst>
                  <a:ext uri="{0D108BD9-81ED-4DB2-BD59-A6C34878D82A}">
                    <a16:rowId xmlns:a16="http://schemas.microsoft.com/office/drawing/2014/main" val="1732250640"/>
                  </a:ext>
                </a:extLst>
              </a:tr>
              <a:tr h="302167">
                <a:tc>
                  <a:txBody>
                    <a:bodyPr/>
                    <a:lstStyle/>
                    <a:p>
                      <a:endParaRPr lang="tr-TR" dirty="0">
                        <a:latin typeface="Arial" panose="020B0604020202020204" pitchFamily="34" charset="0"/>
                        <a:cs typeface="Arial" panose="020B0604020202020204" pitchFamily="34" charset="0"/>
                      </a:endParaRPr>
                    </a:p>
                  </a:txBody>
                  <a:tcPr/>
                </a:tc>
                <a:tc>
                  <a:txBody>
                    <a:bodyPr/>
                    <a:lstStyle/>
                    <a:p>
                      <a:endParaRPr lang="tr-TR" dirty="0">
                        <a:latin typeface="Arial" panose="020B0604020202020204" pitchFamily="34" charset="0"/>
                        <a:cs typeface="Arial" panose="020B0604020202020204" pitchFamily="34" charset="0"/>
                      </a:endParaRPr>
                    </a:p>
                  </a:txBody>
                  <a:tcPr/>
                </a:tc>
                <a:tc>
                  <a:txBody>
                    <a:bodyPr/>
                    <a:lstStyle/>
                    <a:p>
                      <a:endParaRPr lang="tr-TR" b="1" dirty="0"/>
                    </a:p>
                  </a:txBody>
                  <a:tcPr/>
                </a:tc>
                <a:tc>
                  <a:txBody>
                    <a:bodyPr/>
                    <a:lstStyle/>
                    <a:p>
                      <a:endParaRPr lang="tr-TR" b="1" dirty="0"/>
                    </a:p>
                  </a:txBody>
                  <a:tcPr/>
                </a:tc>
                <a:tc>
                  <a:txBody>
                    <a:bodyPr/>
                    <a:lstStyle/>
                    <a:p>
                      <a:endParaRPr lang="tr-TR" b="1" dirty="0">
                        <a:solidFill>
                          <a:srgbClr val="FF0000"/>
                        </a:solidFill>
                      </a:endParaRPr>
                    </a:p>
                  </a:txBody>
                  <a:tcPr/>
                </a:tc>
                <a:extLst>
                  <a:ext uri="{0D108BD9-81ED-4DB2-BD59-A6C34878D82A}">
                    <a16:rowId xmlns:a16="http://schemas.microsoft.com/office/drawing/2014/main" val="3903738584"/>
                  </a:ext>
                </a:extLst>
              </a:tr>
              <a:tr h="302167">
                <a:tc>
                  <a:txBody>
                    <a:bodyPr/>
                    <a:lstStyle/>
                    <a:p>
                      <a:endParaRPr lang="tr-TR" dirty="0">
                        <a:latin typeface="Arial" panose="020B0604020202020204" pitchFamily="34" charset="0"/>
                        <a:cs typeface="Arial" panose="020B0604020202020204" pitchFamily="34" charset="0"/>
                      </a:endParaRPr>
                    </a:p>
                  </a:txBody>
                  <a:tcPr/>
                </a:tc>
                <a:tc>
                  <a:txBody>
                    <a:bodyPr/>
                    <a:lstStyle/>
                    <a:p>
                      <a:r>
                        <a:rPr lang="tr-TR" b="1" dirty="0" smtClean="0">
                          <a:latin typeface="Arial" panose="020B0604020202020204" pitchFamily="34" charset="0"/>
                          <a:cs typeface="Arial" panose="020B0604020202020204" pitchFamily="34" charset="0"/>
                        </a:rPr>
                        <a:t>TOPLAM</a:t>
                      </a:r>
                      <a:endParaRPr lang="tr-TR" b="1" dirty="0">
                        <a:latin typeface="Arial" panose="020B0604020202020204" pitchFamily="34" charset="0"/>
                        <a:cs typeface="Arial" panose="020B0604020202020204" pitchFamily="34" charset="0"/>
                      </a:endParaRPr>
                    </a:p>
                  </a:txBody>
                  <a:tcPr/>
                </a:tc>
                <a:tc>
                  <a:txBody>
                    <a:bodyPr/>
                    <a:lstStyle/>
                    <a:p>
                      <a:pPr algn="ctr"/>
                      <a:r>
                        <a:rPr lang="tr-TR" b="1" dirty="0" smtClean="0"/>
                        <a:t>55</a:t>
                      </a:r>
                      <a:endParaRPr lang="tr-TR" b="1" dirty="0"/>
                    </a:p>
                  </a:txBody>
                  <a:tcPr/>
                </a:tc>
                <a:tc>
                  <a:txBody>
                    <a:bodyPr/>
                    <a:lstStyle/>
                    <a:p>
                      <a:endParaRPr lang="tr-TR" b="1" dirty="0"/>
                    </a:p>
                  </a:txBody>
                  <a:tcPr/>
                </a:tc>
                <a:tc>
                  <a:txBody>
                    <a:bodyPr/>
                    <a:lstStyle/>
                    <a:p>
                      <a:pPr algn="ctr"/>
                      <a:r>
                        <a:rPr lang="tr-TR" b="1" dirty="0" smtClean="0">
                          <a:solidFill>
                            <a:srgbClr val="FF0000"/>
                          </a:solidFill>
                        </a:rPr>
                        <a:t>38</a:t>
                      </a:r>
                      <a:endParaRPr lang="tr-TR" b="1" dirty="0">
                        <a:solidFill>
                          <a:srgbClr val="FF0000"/>
                        </a:solidFill>
                      </a:endParaRPr>
                    </a:p>
                  </a:txBody>
                  <a:tcPr/>
                </a:tc>
                <a:extLst>
                  <a:ext uri="{0D108BD9-81ED-4DB2-BD59-A6C34878D82A}">
                    <a16:rowId xmlns:a16="http://schemas.microsoft.com/office/drawing/2014/main" val="3484209346"/>
                  </a:ext>
                </a:extLst>
              </a:tr>
            </a:tbl>
          </a:graphicData>
        </a:graphic>
      </p:graphicFrame>
      <p:sp>
        <p:nvSpPr>
          <p:cNvPr id="14" name="Metin kutusu 13"/>
          <p:cNvSpPr txBox="1"/>
          <p:nvPr/>
        </p:nvSpPr>
        <p:spPr>
          <a:xfrm>
            <a:off x="5053832" y="1448730"/>
            <a:ext cx="4608474" cy="707886"/>
          </a:xfrm>
          <a:prstGeom prst="rect">
            <a:avLst/>
          </a:prstGeom>
          <a:noFill/>
        </p:spPr>
        <p:txBody>
          <a:bodyPr wrap="square" rtlCol="0">
            <a:spAutoFit/>
          </a:bodyPr>
          <a:lstStyle/>
          <a:p>
            <a:pPr algn="ctr"/>
            <a:r>
              <a:rPr lang="tr-TR" sz="2000" b="1" dirty="0"/>
              <a:t>ULUSAL YETERLİLİK </a:t>
            </a:r>
            <a:r>
              <a:rPr lang="tr-TR" sz="2000" b="1" dirty="0" smtClean="0"/>
              <a:t>18UY0347-4</a:t>
            </a:r>
          </a:p>
          <a:p>
            <a:pPr algn="ctr"/>
            <a:r>
              <a:rPr lang="tr-TR" sz="2000" b="1" dirty="0" smtClean="0"/>
              <a:t>BUHAR </a:t>
            </a:r>
            <a:r>
              <a:rPr lang="tr-TR" sz="2000" b="1" dirty="0"/>
              <a:t>KAZANI OPERATÖRÜ</a:t>
            </a: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5" name="Metin kutusu 14"/>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7010695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KIZGIN YAĞ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graphicFrame>
        <p:nvGraphicFramePr>
          <p:cNvPr id="11" name="Tablo 10"/>
          <p:cNvGraphicFramePr>
            <a:graphicFrameLocks noGrp="1"/>
          </p:cNvGraphicFramePr>
          <p:nvPr>
            <p:extLst>
              <p:ext uri="{D42A27DB-BD31-4B8C-83A1-F6EECF244321}">
                <p14:modId xmlns:p14="http://schemas.microsoft.com/office/powerpoint/2010/main" val="3644825514"/>
              </p:ext>
            </p:extLst>
          </p:nvPr>
        </p:nvGraphicFramePr>
        <p:xfrm>
          <a:off x="3779519" y="2448659"/>
          <a:ext cx="8142514" cy="3968733"/>
        </p:xfrm>
        <a:graphic>
          <a:graphicData uri="http://schemas.openxmlformats.org/drawingml/2006/table">
            <a:tbl>
              <a:tblPr firstRow="1" bandRow="1">
                <a:tableStyleId>{5C22544A-7EE6-4342-B048-85BDC9FD1C3A}</a:tableStyleId>
              </a:tblPr>
              <a:tblGrid>
                <a:gridCol w="801066">
                  <a:extLst>
                    <a:ext uri="{9D8B030D-6E8A-4147-A177-3AD203B41FA5}">
                      <a16:colId xmlns:a16="http://schemas.microsoft.com/office/drawing/2014/main" val="3629148568"/>
                    </a:ext>
                  </a:extLst>
                </a:gridCol>
                <a:gridCol w="3462557">
                  <a:extLst>
                    <a:ext uri="{9D8B030D-6E8A-4147-A177-3AD203B41FA5}">
                      <a16:colId xmlns:a16="http://schemas.microsoft.com/office/drawing/2014/main" val="2796622111"/>
                    </a:ext>
                  </a:extLst>
                </a:gridCol>
                <a:gridCol w="1058002">
                  <a:extLst>
                    <a:ext uri="{9D8B030D-6E8A-4147-A177-3AD203B41FA5}">
                      <a16:colId xmlns:a16="http://schemas.microsoft.com/office/drawing/2014/main" val="181326288"/>
                    </a:ext>
                  </a:extLst>
                </a:gridCol>
                <a:gridCol w="1192386">
                  <a:extLst>
                    <a:ext uri="{9D8B030D-6E8A-4147-A177-3AD203B41FA5}">
                      <a16:colId xmlns:a16="http://schemas.microsoft.com/office/drawing/2014/main" val="1465426430"/>
                    </a:ext>
                  </a:extLst>
                </a:gridCol>
                <a:gridCol w="1628503">
                  <a:extLst>
                    <a:ext uri="{9D8B030D-6E8A-4147-A177-3AD203B41FA5}">
                      <a16:colId xmlns:a16="http://schemas.microsoft.com/office/drawing/2014/main" val="590033244"/>
                    </a:ext>
                  </a:extLst>
                </a:gridCol>
              </a:tblGrid>
              <a:tr h="373478">
                <a:tc gridSpan="5">
                  <a:txBody>
                    <a:bodyPr/>
                    <a:lstStyle/>
                    <a:p>
                      <a:pPr algn="ctr"/>
                      <a:r>
                        <a:rPr lang="tr-TR" dirty="0" smtClean="0"/>
                        <a:t>KIZGIN YAĞ KAZANI OPERATÖRÜ</a:t>
                      </a:r>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2393452699"/>
                  </a:ext>
                </a:extLst>
              </a:tr>
              <a:tr h="644633">
                <a:tc>
                  <a:txBody>
                    <a:bodyPr/>
                    <a:lstStyle/>
                    <a:p>
                      <a:pPr algn="ct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latin typeface="Arial" panose="020B0604020202020204" pitchFamily="34" charset="0"/>
                          <a:cs typeface="Arial" panose="020B0604020202020204" pitchFamily="34" charset="0"/>
                        </a:rPr>
                        <a:t>YETERLİLİK BİRİMİ</a:t>
                      </a:r>
                      <a:endParaRPr lang="tr-TR" b="1" dirty="0">
                        <a:latin typeface="Arial" panose="020B0604020202020204" pitchFamily="34" charset="0"/>
                        <a:cs typeface="Arial" panose="020B0604020202020204" pitchFamily="34" charset="0"/>
                      </a:endParaRPr>
                    </a:p>
                  </a:txBody>
                  <a:tcPr/>
                </a:tc>
                <a:tc>
                  <a:txBody>
                    <a:bodyPr/>
                    <a:lstStyle/>
                    <a:p>
                      <a:pPr algn="ctr"/>
                      <a:r>
                        <a:rPr lang="tr-TR" b="1" dirty="0" smtClean="0">
                          <a:latin typeface="Arial" panose="020B0604020202020204" pitchFamily="34" charset="0"/>
                          <a:cs typeface="Arial" panose="020B0604020202020204" pitchFamily="34" charset="0"/>
                        </a:rPr>
                        <a:t>Soru Sayısı</a:t>
                      </a:r>
                      <a:endParaRPr lang="tr-TR" b="1" dirty="0">
                        <a:latin typeface="Arial" panose="020B0604020202020204" pitchFamily="34" charset="0"/>
                        <a:cs typeface="Arial" panose="020B0604020202020204" pitchFamily="34" charset="0"/>
                      </a:endParaRPr>
                    </a:p>
                  </a:txBody>
                  <a:tcPr/>
                </a:tc>
                <a:tc>
                  <a:txBody>
                    <a:bodyPr/>
                    <a:lstStyle/>
                    <a:p>
                      <a:pPr algn="ctr"/>
                      <a:r>
                        <a:rPr lang="tr-TR" b="1" dirty="0" smtClean="0">
                          <a:latin typeface="Arial" panose="020B0604020202020204" pitchFamily="34" charset="0"/>
                          <a:cs typeface="Arial" panose="020B0604020202020204" pitchFamily="34" charset="0"/>
                        </a:rPr>
                        <a:t>Başarı Oranı</a:t>
                      </a:r>
                      <a:endParaRPr lang="tr-TR" b="1" dirty="0">
                        <a:latin typeface="Arial" panose="020B0604020202020204" pitchFamily="34" charset="0"/>
                        <a:cs typeface="Arial" panose="020B0604020202020204" pitchFamily="34" charset="0"/>
                      </a:endParaRPr>
                    </a:p>
                  </a:txBody>
                  <a:tcPr/>
                </a:tc>
                <a:tc>
                  <a:txBody>
                    <a:bodyPr/>
                    <a:lstStyle/>
                    <a:p>
                      <a:pPr algn="ctr"/>
                      <a:r>
                        <a:rPr lang="tr-TR" b="1" dirty="0" smtClean="0">
                          <a:latin typeface="Arial" panose="020B0604020202020204" pitchFamily="34" charset="0"/>
                          <a:cs typeface="Arial" panose="020B0604020202020204" pitchFamily="34" charset="0"/>
                        </a:rPr>
                        <a:t>Net Cevap Sayısı</a:t>
                      </a:r>
                      <a:endParaRPr lang="tr-TR"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02690498"/>
                  </a:ext>
                </a:extLst>
              </a:tr>
              <a:tr h="644633">
                <a:tc>
                  <a:txBody>
                    <a:bodyPr/>
                    <a:lstStyle/>
                    <a:p>
                      <a:r>
                        <a:rPr lang="tr-TR" dirty="0" smtClean="0">
                          <a:latin typeface="Arial" panose="020B0604020202020204" pitchFamily="34" charset="0"/>
                          <a:cs typeface="Arial" panose="020B0604020202020204" pitchFamily="34" charset="0"/>
                        </a:rPr>
                        <a:t>A1</a:t>
                      </a:r>
                      <a:endParaRPr lang="tr-TR"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İŞ SAĞLIĞI VE GÜVENLİĞİ, KALİTE VE ÇEVRE</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15</a:t>
                      </a:r>
                      <a:endParaRPr lang="tr-TR" b="1" dirty="0"/>
                    </a:p>
                  </a:txBody>
                  <a:tcPr/>
                </a:tc>
                <a:tc>
                  <a:txBody>
                    <a:bodyPr/>
                    <a:lstStyle/>
                    <a:p>
                      <a:pPr algn="ctr"/>
                      <a:r>
                        <a:rPr lang="tr-TR" b="1" dirty="0" smtClean="0"/>
                        <a:t>%60</a:t>
                      </a:r>
                      <a:endParaRPr lang="tr-TR" b="1" dirty="0"/>
                    </a:p>
                  </a:txBody>
                  <a:tcPr/>
                </a:tc>
                <a:tc>
                  <a:txBody>
                    <a:bodyPr/>
                    <a:lstStyle/>
                    <a:p>
                      <a:pPr algn="ctr"/>
                      <a:r>
                        <a:rPr lang="tr-TR" b="1" dirty="0" smtClean="0">
                          <a:solidFill>
                            <a:srgbClr val="FF0000"/>
                          </a:solidFill>
                        </a:rPr>
                        <a:t>9</a:t>
                      </a:r>
                      <a:endParaRPr lang="tr-TR" b="1" dirty="0">
                        <a:solidFill>
                          <a:srgbClr val="FF0000"/>
                        </a:solidFill>
                      </a:endParaRPr>
                    </a:p>
                  </a:txBody>
                  <a:tcPr/>
                </a:tc>
                <a:extLst>
                  <a:ext uri="{0D108BD9-81ED-4DB2-BD59-A6C34878D82A}">
                    <a16:rowId xmlns:a16="http://schemas.microsoft.com/office/drawing/2014/main" val="119251209"/>
                  </a:ext>
                </a:extLst>
              </a:tr>
              <a:tr h="644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A2</a:t>
                      </a:r>
                    </a:p>
                  </a:txBody>
                  <a:tcPr/>
                </a:tc>
                <a:tc>
                  <a:txBody>
                    <a:bodyPr/>
                    <a:lstStyle/>
                    <a:p>
                      <a:r>
                        <a:rPr lang="tr-TR" dirty="0" smtClean="0">
                          <a:latin typeface="Arial" panose="020B0604020202020204" pitchFamily="34" charset="0"/>
                          <a:cs typeface="Arial" panose="020B0604020202020204" pitchFamily="34" charset="0"/>
                        </a:rPr>
                        <a:t>ÇALIŞMA ÖNCESİ HAZIRLIK İŞLEMLERİ</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20</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14</a:t>
                      </a:r>
                      <a:endParaRPr lang="tr-TR" b="1" dirty="0">
                        <a:solidFill>
                          <a:srgbClr val="FF0000"/>
                        </a:solidFill>
                      </a:endParaRPr>
                    </a:p>
                  </a:txBody>
                  <a:tcPr/>
                </a:tc>
                <a:extLst>
                  <a:ext uri="{0D108BD9-81ED-4DB2-BD59-A6C34878D82A}">
                    <a16:rowId xmlns:a16="http://schemas.microsoft.com/office/drawing/2014/main" val="500303083"/>
                  </a:ext>
                </a:extLst>
              </a:tr>
              <a:tr h="644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Arial" panose="020B0604020202020204" pitchFamily="34" charset="0"/>
                          <a:cs typeface="Arial" panose="020B0604020202020204" pitchFamily="34" charset="0"/>
                        </a:rPr>
                        <a:t>B3</a:t>
                      </a:r>
                    </a:p>
                    <a:p>
                      <a:endParaRPr lang="tr-TR" dirty="0">
                        <a:latin typeface="Arial" panose="020B0604020202020204" pitchFamily="34" charset="0"/>
                        <a:cs typeface="Arial" panose="020B0604020202020204" pitchFamily="34" charset="0"/>
                      </a:endParaRPr>
                    </a:p>
                  </a:txBody>
                  <a:tcPr/>
                </a:tc>
                <a:tc>
                  <a:txBody>
                    <a:bodyPr/>
                    <a:lstStyle/>
                    <a:p>
                      <a:r>
                        <a:rPr lang="tr-TR" dirty="0" smtClean="0">
                          <a:latin typeface="Arial" panose="020B0604020202020204" pitchFamily="34" charset="0"/>
                          <a:cs typeface="Arial" panose="020B0604020202020204" pitchFamily="34" charset="0"/>
                        </a:rPr>
                        <a:t>GAZ YAKITLI SİSTEMLERDE KAZANI ÇALIŞTIRMA, BAKIM İŞLEMLERİ</a:t>
                      </a:r>
                      <a:endParaRPr lang="tr-TR" dirty="0">
                        <a:latin typeface="Arial" panose="020B0604020202020204" pitchFamily="34" charset="0"/>
                        <a:cs typeface="Arial" panose="020B0604020202020204" pitchFamily="34" charset="0"/>
                      </a:endParaRPr>
                    </a:p>
                  </a:txBody>
                  <a:tcPr/>
                </a:tc>
                <a:tc>
                  <a:txBody>
                    <a:bodyPr/>
                    <a:lstStyle/>
                    <a:p>
                      <a:pPr algn="ctr"/>
                      <a:r>
                        <a:rPr lang="tr-TR" b="1" dirty="0" smtClean="0"/>
                        <a:t>25</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18</a:t>
                      </a:r>
                      <a:endParaRPr lang="tr-TR" b="1" dirty="0">
                        <a:solidFill>
                          <a:srgbClr val="FF0000"/>
                        </a:solidFill>
                      </a:endParaRPr>
                    </a:p>
                  </a:txBody>
                  <a:tcPr/>
                </a:tc>
                <a:extLst>
                  <a:ext uri="{0D108BD9-81ED-4DB2-BD59-A6C34878D82A}">
                    <a16:rowId xmlns:a16="http://schemas.microsoft.com/office/drawing/2014/main" val="1732250640"/>
                  </a:ext>
                </a:extLst>
              </a:tr>
              <a:tr h="373478">
                <a:tc>
                  <a:txBody>
                    <a:bodyPr/>
                    <a:lstStyle/>
                    <a:p>
                      <a:endParaRPr lang="tr-TR" dirty="0"/>
                    </a:p>
                  </a:txBody>
                  <a:tcPr/>
                </a:tc>
                <a:tc>
                  <a:txBody>
                    <a:bodyPr/>
                    <a:lstStyle/>
                    <a:p>
                      <a:endParaRPr lang="tr-TR" dirty="0"/>
                    </a:p>
                  </a:txBody>
                  <a:tcPr/>
                </a:tc>
                <a:tc>
                  <a:txBody>
                    <a:bodyPr/>
                    <a:lstStyle/>
                    <a:p>
                      <a:endParaRPr lang="tr-TR" b="1" dirty="0"/>
                    </a:p>
                  </a:txBody>
                  <a:tcPr/>
                </a:tc>
                <a:tc>
                  <a:txBody>
                    <a:bodyPr/>
                    <a:lstStyle/>
                    <a:p>
                      <a:endParaRPr lang="tr-TR" b="1" dirty="0"/>
                    </a:p>
                  </a:txBody>
                  <a:tcPr/>
                </a:tc>
                <a:tc>
                  <a:txBody>
                    <a:bodyPr/>
                    <a:lstStyle/>
                    <a:p>
                      <a:endParaRPr lang="tr-TR" b="1" dirty="0">
                        <a:solidFill>
                          <a:srgbClr val="FF0000"/>
                        </a:solidFill>
                      </a:endParaRPr>
                    </a:p>
                  </a:txBody>
                  <a:tcPr/>
                </a:tc>
                <a:extLst>
                  <a:ext uri="{0D108BD9-81ED-4DB2-BD59-A6C34878D82A}">
                    <a16:rowId xmlns:a16="http://schemas.microsoft.com/office/drawing/2014/main" val="3903738584"/>
                  </a:ext>
                </a:extLst>
              </a:tr>
              <a:tr h="373478">
                <a:tc>
                  <a:txBody>
                    <a:bodyPr/>
                    <a:lstStyle/>
                    <a:p>
                      <a:endParaRPr lang="tr-TR" dirty="0"/>
                    </a:p>
                  </a:txBody>
                  <a:tcPr/>
                </a:tc>
                <a:tc>
                  <a:txBody>
                    <a:bodyPr/>
                    <a:lstStyle/>
                    <a:p>
                      <a:r>
                        <a:rPr lang="tr-TR" b="1" dirty="0" smtClean="0"/>
                        <a:t>TOPLAM</a:t>
                      </a:r>
                      <a:endParaRPr lang="tr-TR" b="1" dirty="0"/>
                    </a:p>
                  </a:txBody>
                  <a:tcPr/>
                </a:tc>
                <a:tc>
                  <a:txBody>
                    <a:bodyPr/>
                    <a:lstStyle/>
                    <a:p>
                      <a:pPr algn="ctr"/>
                      <a:r>
                        <a:rPr lang="tr-TR" b="1" dirty="0" smtClean="0"/>
                        <a:t>60</a:t>
                      </a:r>
                      <a:endParaRPr lang="tr-TR" b="1" dirty="0"/>
                    </a:p>
                  </a:txBody>
                  <a:tcPr/>
                </a:tc>
                <a:tc>
                  <a:txBody>
                    <a:bodyPr/>
                    <a:lstStyle/>
                    <a:p>
                      <a:endParaRPr lang="tr-TR" b="1" dirty="0"/>
                    </a:p>
                  </a:txBody>
                  <a:tcPr/>
                </a:tc>
                <a:tc>
                  <a:txBody>
                    <a:bodyPr/>
                    <a:lstStyle/>
                    <a:p>
                      <a:pPr algn="ctr"/>
                      <a:r>
                        <a:rPr lang="tr-TR" b="1" dirty="0" smtClean="0">
                          <a:solidFill>
                            <a:srgbClr val="FF0000"/>
                          </a:solidFill>
                        </a:rPr>
                        <a:t>41</a:t>
                      </a:r>
                      <a:endParaRPr lang="tr-TR" b="1" dirty="0">
                        <a:solidFill>
                          <a:srgbClr val="FF0000"/>
                        </a:solidFill>
                      </a:endParaRPr>
                    </a:p>
                  </a:txBody>
                  <a:tcPr/>
                </a:tc>
                <a:extLst>
                  <a:ext uri="{0D108BD9-81ED-4DB2-BD59-A6C34878D82A}">
                    <a16:rowId xmlns:a16="http://schemas.microsoft.com/office/drawing/2014/main" val="3484209346"/>
                  </a:ext>
                </a:extLst>
              </a:tr>
            </a:tbl>
          </a:graphicData>
        </a:graphic>
      </p:graphicFrame>
      <p:sp>
        <p:nvSpPr>
          <p:cNvPr id="15" name="Metin kutusu 14"/>
          <p:cNvSpPr txBox="1"/>
          <p:nvPr/>
        </p:nvSpPr>
        <p:spPr>
          <a:xfrm>
            <a:off x="5470123" y="1576251"/>
            <a:ext cx="4235362" cy="707886"/>
          </a:xfrm>
          <a:prstGeom prst="rect">
            <a:avLst/>
          </a:prstGeom>
          <a:noFill/>
        </p:spPr>
        <p:txBody>
          <a:bodyPr wrap="square" rtlCol="0">
            <a:spAutoFit/>
          </a:bodyPr>
          <a:lstStyle/>
          <a:p>
            <a:pPr algn="ctr"/>
            <a:r>
              <a:rPr lang="tr-TR" sz="2000" b="1" dirty="0"/>
              <a:t>ULUSAL YETERLİLİK </a:t>
            </a:r>
            <a:r>
              <a:rPr lang="tr-TR" sz="2000" b="1" dirty="0" smtClean="0"/>
              <a:t>18UY0348-4</a:t>
            </a:r>
            <a:r>
              <a:rPr lang="tr-TR" sz="2000" dirty="0" smtClean="0"/>
              <a:t> </a:t>
            </a:r>
            <a:r>
              <a:rPr lang="tr-TR" sz="2000" b="1" dirty="0" smtClean="0"/>
              <a:t>KIZGIN YAĞ </a:t>
            </a:r>
            <a:r>
              <a:rPr lang="tr-TR" sz="2000" b="1" dirty="0"/>
              <a:t>KAZANI OPERATÖRÜ</a:t>
            </a:r>
          </a:p>
        </p:txBody>
      </p:sp>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4" name="Metin kutusu 13"/>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1256644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SICAK SU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graphicFrame>
        <p:nvGraphicFramePr>
          <p:cNvPr id="13" name="Tablo 12"/>
          <p:cNvGraphicFramePr>
            <a:graphicFrameLocks noGrp="1"/>
          </p:cNvGraphicFramePr>
          <p:nvPr>
            <p:extLst>
              <p:ext uri="{D42A27DB-BD31-4B8C-83A1-F6EECF244321}">
                <p14:modId xmlns:p14="http://schemas.microsoft.com/office/powerpoint/2010/main" val="3886787201"/>
              </p:ext>
            </p:extLst>
          </p:nvPr>
        </p:nvGraphicFramePr>
        <p:xfrm>
          <a:off x="3702860" y="2309146"/>
          <a:ext cx="8114671" cy="4432006"/>
        </p:xfrm>
        <a:graphic>
          <a:graphicData uri="http://schemas.openxmlformats.org/drawingml/2006/table">
            <a:tbl>
              <a:tblPr firstRow="1" bandRow="1">
                <a:tableStyleId>{5C22544A-7EE6-4342-B048-85BDC9FD1C3A}</a:tableStyleId>
              </a:tblPr>
              <a:tblGrid>
                <a:gridCol w="798328">
                  <a:extLst>
                    <a:ext uri="{9D8B030D-6E8A-4147-A177-3AD203B41FA5}">
                      <a16:colId xmlns:a16="http://schemas.microsoft.com/office/drawing/2014/main" val="3629148568"/>
                    </a:ext>
                  </a:extLst>
                </a:gridCol>
                <a:gridCol w="3635127">
                  <a:extLst>
                    <a:ext uri="{9D8B030D-6E8A-4147-A177-3AD203B41FA5}">
                      <a16:colId xmlns:a16="http://schemas.microsoft.com/office/drawing/2014/main" val="2796622111"/>
                    </a:ext>
                  </a:extLst>
                </a:gridCol>
                <a:gridCol w="1088919">
                  <a:extLst>
                    <a:ext uri="{9D8B030D-6E8A-4147-A177-3AD203B41FA5}">
                      <a16:colId xmlns:a16="http://schemas.microsoft.com/office/drawing/2014/main" val="181326288"/>
                    </a:ext>
                  </a:extLst>
                </a:gridCol>
                <a:gridCol w="1244478">
                  <a:extLst>
                    <a:ext uri="{9D8B030D-6E8A-4147-A177-3AD203B41FA5}">
                      <a16:colId xmlns:a16="http://schemas.microsoft.com/office/drawing/2014/main" val="1465426430"/>
                    </a:ext>
                  </a:extLst>
                </a:gridCol>
                <a:gridCol w="1347819">
                  <a:extLst>
                    <a:ext uri="{9D8B030D-6E8A-4147-A177-3AD203B41FA5}">
                      <a16:colId xmlns:a16="http://schemas.microsoft.com/office/drawing/2014/main" val="590033244"/>
                    </a:ext>
                  </a:extLst>
                </a:gridCol>
              </a:tblGrid>
              <a:tr h="346339">
                <a:tc gridSpan="5">
                  <a:txBody>
                    <a:bodyPr/>
                    <a:lstStyle/>
                    <a:p>
                      <a:pPr algn="ctr"/>
                      <a:r>
                        <a:rPr lang="tr-TR" dirty="0" smtClean="0"/>
                        <a:t>SICAKSU KAZANI OPERATÖRÜ</a:t>
                      </a:r>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2393452699"/>
                  </a:ext>
                </a:extLst>
              </a:tr>
              <a:tr h="865846">
                <a:tc>
                  <a:txBody>
                    <a:bodyPr/>
                    <a:lstStyle/>
                    <a:p>
                      <a:endParaRPr lang="tr-TR" dirty="0"/>
                    </a:p>
                  </a:txBody>
                  <a:tcPr/>
                </a:tc>
                <a:tc>
                  <a:txBody>
                    <a:bodyPr/>
                    <a:lstStyle/>
                    <a:p>
                      <a:r>
                        <a:rPr lang="tr-TR" dirty="0" smtClean="0">
                          <a:latin typeface="Arial" panose="020B0604020202020204" pitchFamily="34" charset="0"/>
                          <a:cs typeface="Arial" panose="020B0604020202020204" pitchFamily="34" charset="0"/>
                        </a:rPr>
                        <a:t>YETERLİLİK BİRİMİ</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Soru Sayısı</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Başarı Oranı</a:t>
                      </a:r>
                      <a:endParaRPr lang="tr-TR" dirty="0">
                        <a:latin typeface="Arial" panose="020B0604020202020204" pitchFamily="34" charset="0"/>
                        <a:cs typeface="Arial" panose="020B0604020202020204" pitchFamily="34" charset="0"/>
                      </a:endParaRPr>
                    </a:p>
                  </a:txBody>
                  <a:tcPr/>
                </a:tc>
                <a:tc>
                  <a:txBody>
                    <a:bodyPr/>
                    <a:lstStyle/>
                    <a:p>
                      <a:pPr algn="ctr"/>
                      <a:r>
                        <a:rPr lang="tr-TR" dirty="0" smtClean="0">
                          <a:latin typeface="Arial" panose="020B0604020202020204" pitchFamily="34" charset="0"/>
                          <a:cs typeface="Arial" panose="020B0604020202020204" pitchFamily="34" charset="0"/>
                        </a:rPr>
                        <a:t>Net Cevap Sayısı</a:t>
                      </a:r>
                      <a:endParaRPr lang="tr-TR"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02690498"/>
                  </a:ext>
                </a:extLst>
              </a:tr>
              <a:tr h="865846">
                <a:tc>
                  <a:txBody>
                    <a:bodyPr/>
                    <a:lstStyle/>
                    <a:p>
                      <a:r>
                        <a:rPr lang="tr-TR" b="0" dirty="0" smtClean="0">
                          <a:latin typeface="Arial" panose="020B0604020202020204" pitchFamily="34" charset="0"/>
                          <a:cs typeface="Arial" panose="020B0604020202020204" pitchFamily="34" charset="0"/>
                        </a:rPr>
                        <a:t>A1</a:t>
                      </a:r>
                      <a:endParaRPr lang="tr-TR" b="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0" dirty="0" smtClean="0">
                          <a:latin typeface="Arial" panose="020B0604020202020204" pitchFamily="34" charset="0"/>
                          <a:cs typeface="Arial" panose="020B0604020202020204" pitchFamily="34" charset="0"/>
                        </a:rPr>
                        <a:t>İŞ SAĞLIĞI VE GÜVENLİĞİ, KALİTE VE ÇEVRE, İŞ ORGANİZASYONU</a:t>
                      </a:r>
                      <a:endParaRPr lang="tr-TR" b="0" dirty="0">
                        <a:latin typeface="Arial" panose="020B0604020202020204" pitchFamily="34" charset="0"/>
                        <a:cs typeface="Arial" panose="020B0604020202020204" pitchFamily="34" charset="0"/>
                      </a:endParaRPr>
                    </a:p>
                  </a:txBody>
                  <a:tcPr/>
                </a:tc>
                <a:tc>
                  <a:txBody>
                    <a:bodyPr/>
                    <a:lstStyle/>
                    <a:p>
                      <a:pPr algn="ctr"/>
                      <a:r>
                        <a:rPr lang="tr-TR" b="1" dirty="0" smtClean="0"/>
                        <a:t>15</a:t>
                      </a:r>
                      <a:endParaRPr lang="tr-TR" b="1" dirty="0"/>
                    </a:p>
                  </a:txBody>
                  <a:tcPr/>
                </a:tc>
                <a:tc>
                  <a:txBody>
                    <a:bodyPr/>
                    <a:lstStyle/>
                    <a:p>
                      <a:pPr algn="ctr"/>
                      <a:r>
                        <a:rPr lang="tr-TR" b="1" dirty="0" smtClean="0"/>
                        <a:t>%60</a:t>
                      </a:r>
                      <a:endParaRPr lang="tr-TR" b="1" dirty="0"/>
                    </a:p>
                  </a:txBody>
                  <a:tcPr/>
                </a:tc>
                <a:tc>
                  <a:txBody>
                    <a:bodyPr/>
                    <a:lstStyle/>
                    <a:p>
                      <a:pPr algn="ctr"/>
                      <a:r>
                        <a:rPr lang="tr-TR" b="1" dirty="0" smtClean="0">
                          <a:solidFill>
                            <a:srgbClr val="FF0000"/>
                          </a:solidFill>
                        </a:rPr>
                        <a:t>9</a:t>
                      </a:r>
                      <a:endParaRPr lang="tr-TR" b="1" dirty="0">
                        <a:solidFill>
                          <a:srgbClr val="FF0000"/>
                        </a:solidFill>
                      </a:endParaRPr>
                    </a:p>
                  </a:txBody>
                  <a:tcPr/>
                </a:tc>
                <a:extLst>
                  <a:ext uri="{0D108BD9-81ED-4DB2-BD59-A6C34878D82A}">
                    <a16:rowId xmlns:a16="http://schemas.microsoft.com/office/drawing/2014/main" val="119251209"/>
                  </a:ext>
                </a:extLst>
              </a:tr>
              <a:tr h="606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0" dirty="0" smtClean="0">
                          <a:latin typeface="Arial" panose="020B0604020202020204" pitchFamily="34" charset="0"/>
                          <a:cs typeface="Arial" panose="020B0604020202020204" pitchFamily="34" charset="0"/>
                        </a:rPr>
                        <a:t>A2</a:t>
                      </a:r>
                    </a:p>
                  </a:txBody>
                  <a:tcPr/>
                </a:tc>
                <a:tc>
                  <a:txBody>
                    <a:bodyPr/>
                    <a:lstStyle/>
                    <a:p>
                      <a:r>
                        <a:rPr lang="tr-TR" b="0" dirty="0" smtClean="0">
                          <a:latin typeface="Arial" panose="020B0604020202020204" pitchFamily="34" charset="0"/>
                          <a:cs typeface="Arial" panose="020B0604020202020204" pitchFamily="34" charset="0"/>
                        </a:rPr>
                        <a:t>ÇALIŞMA ÖNCESİ HAZIRLIK İŞLEMLERİ</a:t>
                      </a:r>
                      <a:endParaRPr lang="tr-TR" b="0" dirty="0">
                        <a:latin typeface="Arial" panose="020B0604020202020204" pitchFamily="34" charset="0"/>
                        <a:cs typeface="Arial" panose="020B0604020202020204" pitchFamily="34" charset="0"/>
                      </a:endParaRPr>
                    </a:p>
                  </a:txBody>
                  <a:tcPr/>
                </a:tc>
                <a:tc>
                  <a:txBody>
                    <a:bodyPr/>
                    <a:lstStyle/>
                    <a:p>
                      <a:pPr algn="ctr"/>
                      <a:r>
                        <a:rPr lang="tr-TR" b="1" dirty="0" smtClean="0"/>
                        <a:t>15</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11</a:t>
                      </a:r>
                      <a:endParaRPr lang="tr-TR" b="1" dirty="0">
                        <a:solidFill>
                          <a:srgbClr val="FF0000"/>
                        </a:solidFill>
                      </a:endParaRPr>
                    </a:p>
                  </a:txBody>
                  <a:tcPr/>
                </a:tc>
                <a:extLst>
                  <a:ext uri="{0D108BD9-81ED-4DB2-BD59-A6C34878D82A}">
                    <a16:rowId xmlns:a16="http://schemas.microsoft.com/office/drawing/2014/main" val="500303083"/>
                  </a:ext>
                </a:extLst>
              </a:tr>
              <a:tr h="8658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0" dirty="0" smtClean="0">
                          <a:latin typeface="Arial" panose="020B0604020202020204" pitchFamily="34" charset="0"/>
                          <a:cs typeface="Arial" panose="020B0604020202020204" pitchFamily="34" charset="0"/>
                        </a:rPr>
                        <a:t>B3</a:t>
                      </a:r>
                    </a:p>
                    <a:p>
                      <a:endParaRPr lang="tr-TR" b="0" dirty="0">
                        <a:latin typeface="Arial" panose="020B0604020202020204" pitchFamily="34" charset="0"/>
                        <a:cs typeface="Arial" panose="020B0604020202020204" pitchFamily="34" charset="0"/>
                      </a:endParaRPr>
                    </a:p>
                  </a:txBody>
                  <a:tcPr/>
                </a:tc>
                <a:tc>
                  <a:txBody>
                    <a:bodyPr/>
                    <a:lstStyle/>
                    <a:p>
                      <a:r>
                        <a:rPr lang="tr-TR" b="0" dirty="0" smtClean="0">
                          <a:latin typeface="Arial" panose="020B0604020202020204" pitchFamily="34" charset="0"/>
                          <a:cs typeface="Arial" panose="020B0604020202020204" pitchFamily="34" charset="0"/>
                        </a:rPr>
                        <a:t>GAZ YAKITLI SİSTEMLERDE KAZANI ÇALIŞTIRMA, BAKIM İŞLEMLERİ</a:t>
                      </a:r>
                      <a:endParaRPr lang="tr-TR" b="0" dirty="0">
                        <a:latin typeface="Arial" panose="020B0604020202020204" pitchFamily="34" charset="0"/>
                        <a:cs typeface="Arial" panose="020B0604020202020204" pitchFamily="34" charset="0"/>
                      </a:endParaRPr>
                    </a:p>
                  </a:txBody>
                  <a:tcPr/>
                </a:tc>
                <a:tc>
                  <a:txBody>
                    <a:bodyPr/>
                    <a:lstStyle/>
                    <a:p>
                      <a:pPr algn="ctr"/>
                      <a:r>
                        <a:rPr lang="tr-TR" b="1" dirty="0" smtClean="0"/>
                        <a:t>20</a:t>
                      </a:r>
                      <a:endParaRPr lang="tr-TR" b="1" dirty="0"/>
                    </a:p>
                  </a:txBody>
                  <a:tcPr/>
                </a:tc>
                <a:tc>
                  <a:txBody>
                    <a:bodyPr/>
                    <a:lstStyle/>
                    <a:p>
                      <a:pPr algn="ctr"/>
                      <a:r>
                        <a:rPr lang="tr-TR" b="1" dirty="0" smtClean="0"/>
                        <a:t>%70</a:t>
                      </a:r>
                      <a:endParaRPr lang="tr-TR" b="1" dirty="0"/>
                    </a:p>
                  </a:txBody>
                  <a:tcPr/>
                </a:tc>
                <a:tc>
                  <a:txBody>
                    <a:bodyPr/>
                    <a:lstStyle/>
                    <a:p>
                      <a:pPr algn="ctr"/>
                      <a:r>
                        <a:rPr lang="tr-TR" b="1" dirty="0" smtClean="0">
                          <a:solidFill>
                            <a:srgbClr val="FF0000"/>
                          </a:solidFill>
                        </a:rPr>
                        <a:t>14</a:t>
                      </a:r>
                      <a:endParaRPr lang="tr-TR" b="1" dirty="0">
                        <a:solidFill>
                          <a:srgbClr val="FF0000"/>
                        </a:solidFill>
                      </a:endParaRPr>
                    </a:p>
                  </a:txBody>
                  <a:tcPr/>
                </a:tc>
                <a:extLst>
                  <a:ext uri="{0D108BD9-81ED-4DB2-BD59-A6C34878D82A}">
                    <a16:rowId xmlns:a16="http://schemas.microsoft.com/office/drawing/2014/main" val="1732250640"/>
                  </a:ext>
                </a:extLst>
              </a:tr>
              <a:tr h="346339">
                <a:tc>
                  <a:txBody>
                    <a:bodyPr/>
                    <a:lstStyle/>
                    <a:p>
                      <a:endParaRPr lang="tr-TR" b="1" dirty="0">
                        <a:latin typeface="Arial" panose="020B0604020202020204" pitchFamily="34" charset="0"/>
                        <a:cs typeface="Arial" panose="020B0604020202020204" pitchFamily="34" charset="0"/>
                      </a:endParaRPr>
                    </a:p>
                  </a:txBody>
                  <a:tcPr/>
                </a:tc>
                <a:tc>
                  <a:txBody>
                    <a:bodyPr/>
                    <a:lstStyle/>
                    <a:p>
                      <a:endParaRPr lang="tr-TR" b="1" dirty="0">
                        <a:latin typeface="Arial" panose="020B0604020202020204" pitchFamily="34" charset="0"/>
                        <a:cs typeface="Arial" panose="020B0604020202020204" pitchFamily="34" charset="0"/>
                      </a:endParaRPr>
                    </a:p>
                  </a:txBody>
                  <a:tcPr/>
                </a:tc>
                <a:tc>
                  <a:txBody>
                    <a:bodyPr/>
                    <a:lstStyle/>
                    <a:p>
                      <a:endParaRPr lang="tr-TR" b="1" dirty="0"/>
                    </a:p>
                  </a:txBody>
                  <a:tcPr/>
                </a:tc>
                <a:tc>
                  <a:txBody>
                    <a:bodyPr/>
                    <a:lstStyle/>
                    <a:p>
                      <a:endParaRPr lang="tr-TR" b="1" dirty="0"/>
                    </a:p>
                  </a:txBody>
                  <a:tcPr/>
                </a:tc>
                <a:tc>
                  <a:txBody>
                    <a:bodyPr/>
                    <a:lstStyle/>
                    <a:p>
                      <a:endParaRPr lang="tr-TR" b="1" dirty="0">
                        <a:solidFill>
                          <a:srgbClr val="FF0000"/>
                        </a:solidFill>
                      </a:endParaRPr>
                    </a:p>
                  </a:txBody>
                  <a:tcPr/>
                </a:tc>
                <a:extLst>
                  <a:ext uri="{0D108BD9-81ED-4DB2-BD59-A6C34878D82A}">
                    <a16:rowId xmlns:a16="http://schemas.microsoft.com/office/drawing/2014/main" val="3903738584"/>
                  </a:ext>
                </a:extLst>
              </a:tr>
              <a:tr h="346339">
                <a:tc>
                  <a:txBody>
                    <a:bodyPr/>
                    <a:lstStyle/>
                    <a:p>
                      <a:endParaRPr lang="tr-TR" b="1" dirty="0">
                        <a:latin typeface="Arial" panose="020B0604020202020204" pitchFamily="34" charset="0"/>
                        <a:cs typeface="Arial" panose="020B0604020202020204" pitchFamily="34" charset="0"/>
                      </a:endParaRPr>
                    </a:p>
                  </a:txBody>
                  <a:tcPr/>
                </a:tc>
                <a:tc>
                  <a:txBody>
                    <a:bodyPr/>
                    <a:lstStyle/>
                    <a:p>
                      <a:r>
                        <a:rPr lang="tr-TR" b="1" dirty="0" smtClean="0">
                          <a:latin typeface="Arial" panose="020B0604020202020204" pitchFamily="34" charset="0"/>
                          <a:cs typeface="Arial" panose="020B0604020202020204" pitchFamily="34" charset="0"/>
                        </a:rPr>
                        <a:t>TOPLAM</a:t>
                      </a:r>
                      <a:endParaRPr lang="tr-TR" b="1" dirty="0">
                        <a:latin typeface="Arial" panose="020B0604020202020204" pitchFamily="34" charset="0"/>
                        <a:cs typeface="Arial" panose="020B0604020202020204" pitchFamily="34" charset="0"/>
                      </a:endParaRPr>
                    </a:p>
                  </a:txBody>
                  <a:tcPr/>
                </a:tc>
                <a:tc>
                  <a:txBody>
                    <a:bodyPr/>
                    <a:lstStyle/>
                    <a:p>
                      <a:pPr algn="ctr"/>
                      <a:r>
                        <a:rPr lang="tr-TR" b="1" dirty="0" smtClean="0"/>
                        <a:t>50</a:t>
                      </a:r>
                      <a:endParaRPr lang="tr-TR" b="1" dirty="0"/>
                    </a:p>
                  </a:txBody>
                  <a:tcPr/>
                </a:tc>
                <a:tc>
                  <a:txBody>
                    <a:bodyPr/>
                    <a:lstStyle/>
                    <a:p>
                      <a:endParaRPr lang="tr-TR" b="1" dirty="0"/>
                    </a:p>
                  </a:txBody>
                  <a:tcPr/>
                </a:tc>
                <a:tc>
                  <a:txBody>
                    <a:bodyPr/>
                    <a:lstStyle/>
                    <a:p>
                      <a:pPr algn="ctr"/>
                      <a:r>
                        <a:rPr lang="tr-TR" b="1" dirty="0" smtClean="0">
                          <a:solidFill>
                            <a:srgbClr val="FF0000"/>
                          </a:solidFill>
                        </a:rPr>
                        <a:t>34</a:t>
                      </a:r>
                      <a:endParaRPr lang="tr-TR" b="1" dirty="0">
                        <a:solidFill>
                          <a:srgbClr val="FF0000"/>
                        </a:solidFill>
                      </a:endParaRPr>
                    </a:p>
                  </a:txBody>
                  <a:tcPr/>
                </a:tc>
                <a:extLst>
                  <a:ext uri="{0D108BD9-81ED-4DB2-BD59-A6C34878D82A}">
                    <a16:rowId xmlns:a16="http://schemas.microsoft.com/office/drawing/2014/main" val="3484209346"/>
                  </a:ext>
                </a:extLst>
              </a:tr>
            </a:tbl>
          </a:graphicData>
        </a:graphic>
      </p:graphicFrame>
      <p:sp>
        <p:nvSpPr>
          <p:cNvPr id="14" name="Metin kutusu 13"/>
          <p:cNvSpPr txBox="1"/>
          <p:nvPr/>
        </p:nvSpPr>
        <p:spPr>
          <a:xfrm>
            <a:off x="5750664" y="1485920"/>
            <a:ext cx="4235362" cy="707886"/>
          </a:xfrm>
          <a:prstGeom prst="rect">
            <a:avLst/>
          </a:prstGeom>
          <a:noFill/>
        </p:spPr>
        <p:txBody>
          <a:bodyPr wrap="square" rtlCol="0">
            <a:spAutoFit/>
          </a:bodyPr>
          <a:lstStyle/>
          <a:p>
            <a:pPr algn="ctr"/>
            <a:r>
              <a:rPr lang="tr-TR" sz="2000" b="1" dirty="0"/>
              <a:t>ULUSAL YETERLİLİK 18UY0349-3 </a:t>
            </a:r>
            <a:endParaRPr lang="tr-TR" sz="2000" b="1" dirty="0" smtClean="0"/>
          </a:p>
          <a:p>
            <a:pPr algn="ctr"/>
            <a:r>
              <a:rPr lang="tr-TR" sz="2000" b="1" dirty="0" smtClean="0"/>
              <a:t>SICAK SU </a:t>
            </a:r>
            <a:r>
              <a:rPr lang="tr-TR" sz="2000" b="1" dirty="0"/>
              <a:t>KAZANI OPERATÖRÜ</a:t>
            </a:r>
          </a:p>
        </p:txBody>
      </p:sp>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5" name="Metin kutusu 14"/>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9002623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4689941" y="907242"/>
            <a:ext cx="6218510"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TÜM KAZAN OPERATÖRLERİ</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sp>
        <p:nvSpPr>
          <p:cNvPr id="14" name="Metin kutusu 13"/>
          <p:cNvSpPr txBox="1"/>
          <p:nvPr/>
        </p:nvSpPr>
        <p:spPr>
          <a:xfrm>
            <a:off x="5681515" y="1621345"/>
            <a:ext cx="4235362" cy="400110"/>
          </a:xfrm>
          <a:prstGeom prst="rect">
            <a:avLst/>
          </a:prstGeom>
          <a:noFill/>
        </p:spPr>
        <p:txBody>
          <a:bodyPr wrap="square" rtlCol="0">
            <a:spAutoFit/>
          </a:bodyPr>
          <a:lstStyle/>
          <a:p>
            <a:pPr algn="ctr"/>
            <a:r>
              <a:rPr lang="tr-TR" sz="2000" b="1" dirty="0" smtClean="0"/>
              <a:t>TÜM ULUSAL YETERLİLİKLER</a:t>
            </a:r>
          </a:p>
        </p:txBody>
      </p:sp>
      <p:graphicFrame>
        <p:nvGraphicFramePr>
          <p:cNvPr id="5" name="Tablo 4"/>
          <p:cNvGraphicFramePr>
            <a:graphicFrameLocks noGrp="1"/>
          </p:cNvGraphicFramePr>
          <p:nvPr>
            <p:extLst>
              <p:ext uri="{D42A27DB-BD31-4B8C-83A1-F6EECF244321}">
                <p14:modId xmlns:p14="http://schemas.microsoft.com/office/powerpoint/2010/main" val="2978504471"/>
              </p:ext>
            </p:extLst>
          </p:nvPr>
        </p:nvGraphicFramePr>
        <p:xfrm>
          <a:off x="4326561" y="2354415"/>
          <a:ext cx="7189670" cy="3102877"/>
        </p:xfrm>
        <a:graphic>
          <a:graphicData uri="http://schemas.openxmlformats.org/drawingml/2006/table">
            <a:tbl>
              <a:tblPr>
                <a:tableStyleId>{5C22544A-7EE6-4342-B048-85BDC9FD1C3A}</a:tableStyleId>
              </a:tblPr>
              <a:tblGrid>
                <a:gridCol w="4112045">
                  <a:extLst>
                    <a:ext uri="{9D8B030D-6E8A-4147-A177-3AD203B41FA5}">
                      <a16:colId xmlns:a16="http://schemas.microsoft.com/office/drawing/2014/main" val="91734656"/>
                    </a:ext>
                  </a:extLst>
                </a:gridCol>
                <a:gridCol w="3077625">
                  <a:extLst>
                    <a:ext uri="{9D8B030D-6E8A-4147-A177-3AD203B41FA5}">
                      <a16:colId xmlns:a16="http://schemas.microsoft.com/office/drawing/2014/main" val="405906747"/>
                    </a:ext>
                  </a:extLst>
                </a:gridCol>
              </a:tblGrid>
              <a:tr h="1143864">
                <a:tc>
                  <a:txBody>
                    <a:bodyPr/>
                    <a:lstStyle/>
                    <a:p>
                      <a:pPr algn="l" fontAlgn="b"/>
                      <a:endParaRPr lang="tr-TR" sz="12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ctr"/>
                      <a:r>
                        <a:rPr lang="tr-TR" sz="1800" b="1" u="none" strike="noStrike" dirty="0" smtClean="0">
                          <a:effectLst/>
                          <a:latin typeface="Arial" panose="020B0604020202020204" pitchFamily="34" charset="0"/>
                          <a:cs typeface="Arial" panose="020B0604020202020204" pitchFamily="34" charset="0"/>
                        </a:rPr>
                        <a:t>Belge </a:t>
                      </a:r>
                      <a:r>
                        <a:rPr lang="tr-TR" sz="1800" b="1" u="none" strike="noStrike" dirty="0">
                          <a:effectLst/>
                          <a:latin typeface="Arial" panose="020B0604020202020204" pitchFamily="34" charset="0"/>
                          <a:cs typeface="Arial" panose="020B0604020202020204" pitchFamily="34" charset="0"/>
                        </a:rPr>
                        <a:t>Alan </a:t>
                      </a:r>
                      <a:endParaRPr lang="tr-TR" sz="1800" b="1" u="none" strike="noStrike" dirty="0" smtClean="0">
                        <a:effectLst/>
                        <a:latin typeface="Arial" panose="020B0604020202020204" pitchFamily="34" charset="0"/>
                        <a:cs typeface="Arial" panose="020B0604020202020204" pitchFamily="34" charset="0"/>
                      </a:endParaRPr>
                    </a:p>
                    <a:p>
                      <a:pPr algn="ctr" fontAlgn="ctr"/>
                      <a:r>
                        <a:rPr lang="tr-TR" sz="1800" b="1" u="none" strike="noStrike" dirty="0" smtClean="0">
                          <a:effectLst/>
                          <a:latin typeface="Arial" panose="020B0604020202020204" pitchFamily="34" charset="0"/>
                          <a:cs typeface="Arial" panose="020B0604020202020204" pitchFamily="34" charset="0"/>
                        </a:rPr>
                        <a:t>Aday Sayısı</a:t>
                      </a:r>
                    </a:p>
                    <a:p>
                      <a:pPr marL="0" marR="0" indent="0" algn="ctr" defTabSz="914400" rtl="0" eaLnBrk="1" fontAlgn="ctr" latinLnBrk="0" hangingPunct="1">
                        <a:lnSpc>
                          <a:spcPct val="100000"/>
                        </a:lnSpc>
                        <a:spcBef>
                          <a:spcPts val="0"/>
                        </a:spcBef>
                        <a:spcAft>
                          <a:spcPts val="0"/>
                        </a:spcAft>
                        <a:buClrTx/>
                        <a:buSzTx/>
                        <a:buFontTx/>
                        <a:buNone/>
                        <a:tabLst/>
                        <a:defRPr/>
                      </a:pPr>
                      <a:r>
                        <a:rPr lang="tr-TR" sz="1800" b="1" i="0" u="none" strike="noStrike" dirty="0" smtClean="0">
                          <a:solidFill>
                            <a:srgbClr val="000000"/>
                          </a:solidFill>
                          <a:effectLst/>
                          <a:latin typeface="Arial" panose="020B0604020202020204" pitchFamily="34" charset="0"/>
                          <a:cs typeface="Arial" panose="020B0604020202020204" pitchFamily="34" charset="0"/>
                        </a:rPr>
                        <a:t>(</a:t>
                      </a:r>
                      <a:r>
                        <a:rPr lang="tr-TR" sz="1800" b="1" u="none" strike="noStrike" dirty="0" smtClean="0">
                          <a:effectLst/>
                          <a:latin typeface="Arial" panose="020B0604020202020204" pitchFamily="34" charset="0"/>
                          <a:cs typeface="Arial" panose="020B0604020202020204" pitchFamily="34" charset="0"/>
                        </a:rPr>
                        <a:t>01/06/2026)</a:t>
                      </a:r>
                    </a:p>
                  </a:txBody>
                  <a:tcPr marL="7620" marR="7620" marT="7620" marB="0" anchor="ctr"/>
                </a:tc>
                <a:extLst>
                  <a:ext uri="{0D108BD9-81ED-4DB2-BD59-A6C34878D82A}">
                    <a16:rowId xmlns:a16="http://schemas.microsoft.com/office/drawing/2014/main" val="846744027"/>
                  </a:ext>
                </a:extLst>
              </a:tr>
              <a:tr h="403161">
                <a:tc>
                  <a:txBody>
                    <a:bodyPr/>
                    <a:lstStyle/>
                    <a:p>
                      <a:pPr rtl="0">
                        <a:lnSpc>
                          <a:spcPct val="100000"/>
                        </a:lnSpc>
                      </a:pPr>
                      <a:r>
                        <a:rPr lang="tr-TR" sz="1800" b="1" dirty="0" smtClean="0">
                          <a:latin typeface="Arial" panose="020B0604020202020204" pitchFamily="34" charset="0"/>
                          <a:cs typeface="Arial" panose="020B0604020202020204" pitchFamily="34" charset="0"/>
                        </a:rPr>
                        <a:t>BUHAR KAZANI OPERATÖRÜ</a:t>
                      </a:r>
                    </a:p>
                  </a:txBody>
                  <a:tcPr marL="7620" marR="7620" marT="7620" marB="0" anchor="ctr"/>
                </a:tc>
                <a:tc>
                  <a:txBody>
                    <a:bodyPr/>
                    <a:lstStyle/>
                    <a:p>
                      <a:pPr algn="ctr" fontAlgn="ctr"/>
                      <a:r>
                        <a:rPr lang="tr-TR" sz="1800" b="1" i="0" u="none" strike="noStrike" dirty="0" smtClean="0">
                          <a:solidFill>
                            <a:srgbClr val="0070C0"/>
                          </a:solidFill>
                          <a:effectLst/>
                          <a:latin typeface="Arial" panose="020B0604020202020204" pitchFamily="34" charset="0"/>
                          <a:cs typeface="Arial" panose="020B0604020202020204" pitchFamily="34" charset="0"/>
                        </a:rPr>
                        <a:t>317</a:t>
                      </a:r>
                      <a:endParaRPr lang="tr-TR" sz="1800" b="1" i="0" u="none" strike="noStrike" dirty="0">
                        <a:solidFill>
                          <a:srgbClr val="0070C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4232394368"/>
                  </a:ext>
                </a:extLst>
              </a:tr>
              <a:tr h="388963">
                <a:tc>
                  <a:txBody>
                    <a:bodyPr/>
                    <a:lstStyle/>
                    <a:p>
                      <a:pPr rtl="0">
                        <a:lnSpc>
                          <a:spcPct val="100000"/>
                        </a:lnSpc>
                      </a:pPr>
                      <a:r>
                        <a:rPr lang="tr-TR" sz="1800" b="1" dirty="0" smtClean="0">
                          <a:latin typeface="Arial" panose="020B0604020202020204" pitchFamily="34" charset="0"/>
                          <a:cs typeface="Arial" panose="020B0604020202020204" pitchFamily="34" charset="0"/>
                        </a:rPr>
                        <a:t>KIZGIN YAĞ KAZANI OPERATÖRÜ</a:t>
                      </a:r>
                    </a:p>
                  </a:txBody>
                  <a:tcPr marL="7620" marR="7620" marT="7620" marB="0" anchor="ctr"/>
                </a:tc>
                <a:tc>
                  <a:txBody>
                    <a:bodyPr/>
                    <a:lstStyle/>
                    <a:p>
                      <a:pPr algn="ctr" fontAlgn="ctr"/>
                      <a:r>
                        <a:rPr lang="tr-TR" sz="1800" b="1" i="0" u="none" strike="noStrike" dirty="0" smtClean="0">
                          <a:solidFill>
                            <a:srgbClr val="0070C0"/>
                          </a:solidFill>
                          <a:effectLst/>
                          <a:latin typeface="Arial" panose="020B0604020202020204" pitchFamily="34" charset="0"/>
                          <a:cs typeface="Arial" panose="020B0604020202020204" pitchFamily="34" charset="0"/>
                        </a:rPr>
                        <a:t>65</a:t>
                      </a:r>
                      <a:endParaRPr lang="tr-TR" sz="1800" b="1" i="0" u="none" strike="noStrike" dirty="0">
                        <a:solidFill>
                          <a:srgbClr val="0070C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627704016"/>
                  </a:ext>
                </a:extLst>
              </a:tr>
              <a:tr h="388963">
                <a:tc>
                  <a:txBody>
                    <a:bodyPr/>
                    <a:lstStyle/>
                    <a:p>
                      <a:pPr rtl="0">
                        <a:lnSpc>
                          <a:spcPct val="100000"/>
                        </a:lnSpc>
                      </a:pPr>
                      <a:r>
                        <a:rPr lang="tr-TR" sz="1800" b="1" dirty="0" smtClean="0">
                          <a:latin typeface="Arial" panose="020B0604020202020204" pitchFamily="34" charset="0"/>
                          <a:cs typeface="Arial" panose="020B0604020202020204" pitchFamily="34" charset="0"/>
                        </a:rPr>
                        <a:t>SICAK SU KAZANI OPERATÖRÜ</a:t>
                      </a:r>
                    </a:p>
                  </a:txBody>
                  <a:tcPr marL="7620" marR="7620" marT="7620" marB="0" anchor="ctr"/>
                </a:tc>
                <a:tc>
                  <a:txBody>
                    <a:bodyPr/>
                    <a:lstStyle/>
                    <a:p>
                      <a:pPr algn="ctr" fontAlgn="ctr"/>
                      <a:r>
                        <a:rPr lang="tr-TR" sz="1800" b="1" i="0" u="none" strike="noStrike" dirty="0" smtClean="0">
                          <a:solidFill>
                            <a:srgbClr val="0070C0"/>
                          </a:solidFill>
                          <a:effectLst/>
                          <a:latin typeface="Arial" panose="020B0604020202020204" pitchFamily="34" charset="0"/>
                          <a:cs typeface="Arial" panose="020B0604020202020204" pitchFamily="34" charset="0"/>
                        </a:rPr>
                        <a:t>209</a:t>
                      </a:r>
                      <a:endParaRPr lang="tr-TR" sz="1800" b="1" i="0" u="none" strike="noStrike" dirty="0">
                        <a:solidFill>
                          <a:srgbClr val="0070C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669302654"/>
                  </a:ext>
                </a:extLst>
              </a:tr>
              <a:tr h="388963">
                <a:tc>
                  <a:txBody>
                    <a:bodyPr/>
                    <a:lstStyle/>
                    <a:p>
                      <a:pPr algn="l" fontAlgn="b"/>
                      <a:endParaRPr lang="tr-TR" sz="18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ctr"/>
                      <a:endParaRPr lang="tr-TR" sz="1800" b="1" i="0" u="none" strike="noStrike" dirty="0">
                        <a:solidFill>
                          <a:srgbClr val="0070C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360247155"/>
                  </a:ext>
                </a:extLst>
              </a:tr>
              <a:tr h="388963">
                <a:tc>
                  <a:txBody>
                    <a:bodyPr/>
                    <a:lstStyle/>
                    <a:p>
                      <a:pPr algn="l" fontAlgn="b"/>
                      <a:r>
                        <a:rPr lang="tr-TR" sz="1800" b="1" u="none" strike="noStrike" dirty="0">
                          <a:effectLst/>
                          <a:latin typeface="Arial" panose="020B0604020202020204" pitchFamily="34" charset="0"/>
                          <a:cs typeface="Arial" panose="020B0604020202020204" pitchFamily="34" charset="0"/>
                        </a:rPr>
                        <a:t>TOPLAM</a:t>
                      </a:r>
                      <a:endParaRPr lang="tr-TR" sz="1800" b="1"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ctr"/>
                      <a:r>
                        <a:rPr lang="tr-TR" sz="1800" b="1" i="0" u="none" strike="noStrike" dirty="0" smtClean="0">
                          <a:solidFill>
                            <a:srgbClr val="FF0000"/>
                          </a:solidFill>
                          <a:effectLst/>
                          <a:latin typeface="Arial" panose="020B0604020202020204" pitchFamily="34" charset="0"/>
                          <a:cs typeface="Arial" panose="020B0604020202020204" pitchFamily="34" charset="0"/>
                        </a:rPr>
                        <a:t>591</a:t>
                      </a:r>
                      <a:endParaRPr lang="tr-TR" sz="1800" b="1" i="0" u="none" strike="noStrike" dirty="0">
                        <a:solidFill>
                          <a:srgbClr val="FF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615173153"/>
                  </a:ext>
                </a:extLst>
              </a:tr>
            </a:tbl>
          </a:graphicData>
        </a:graphic>
      </p:graphicFrame>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306" y="20436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3222669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5016412" y="2410461"/>
            <a:ext cx="4978462" cy="1474330"/>
          </a:xfrm>
        </p:spPr>
        <p:txBody>
          <a:bodyPr rtlCol="0">
            <a:normAutofit/>
          </a:bodyPr>
          <a:lstStyle/>
          <a:p>
            <a:pPr algn="ctr"/>
            <a:r>
              <a:rPr lang="tr-TR" b="1" dirty="0" smtClean="0"/>
              <a:t>TEŞEKKÜRLER</a:t>
            </a:r>
            <a:r>
              <a:rPr lang="tr-TR" dirty="0" smtClean="0"/>
              <a:t>…</a:t>
            </a:r>
            <a:endParaRPr lang="tr-TR" dirty="0"/>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91" y="22695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291110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3680901" y="1087973"/>
            <a:ext cx="8236591" cy="923330"/>
          </a:xfrm>
          <a:prstGeom prst="rect">
            <a:avLst/>
          </a:prstGeom>
        </p:spPr>
        <p:txBody>
          <a:bodyPr wrap="square">
            <a:spAutoFit/>
          </a:bodyPr>
          <a:lstStyle/>
          <a:p>
            <a:r>
              <a:rPr lang="tr-TR" dirty="0"/>
              <a:t>MYK ilgili süreçlerde pek çok meslek standardı ve yeterliliğinin çalışma komitesinde görev alma ve yayınlanmalarına katkı sağlama, Personel belgelendirme süreçlerinde eğitim desteği sağlama.</a:t>
            </a:r>
          </a:p>
        </p:txBody>
      </p:sp>
      <p:sp>
        <p:nvSpPr>
          <p:cNvPr id="7" name="Metin kutusu 6"/>
          <p:cNvSpPr txBox="1"/>
          <p:nvPr/>
        </p:nvSpPr>
        <p:spPr>
          <a:xfrm>
            <a:off x="3696178" y="250056"/>
            <a:ext cx="1388522" cy="369332"/>
          </a:xfrm>
          <a:prstGeom prst="rect">
            <a:avLst/>
          </a:prstGeom>
          <a:noFill/>
        </p:spPr>
        <p:txBody>
          <a:bodyPr wrap="none" rtlCol="0">
            <a:spAutoFit/>
          </a:bodyPr>
          <a:lstStyle/>
          <a:p>
            <a:r>
              <a:rPr lang="tr-TR" b="1" dirty="0" smtClean="0"/>
              <a:t>ÖZGEÇMİŞ</a:t>
            </a:r>
            <a:endParaRPr lang="tr-TR" b="1" dirty="0"/>
          </a:p>
        </p:txBody>
      </p:sp>
      <p:sp>
        <p:nvSpPr>
          <p:cNvPr id="11" name="Metin kutusu 10"/>
          <p:cNvSpPr txBox="1"/>
          <p:nvPr/>
        </p:nvSpPr>
        <p:spPr>
          <a:xfrm>
            <a:off x="3679214" y="2011303"/>
            <a:ext cx="8095228" cy="923330"/>
          </a:xfrm>
          <a:prstGeom prst="rect">
            <a:avLst/>
          </a:prstGeom>
          <a:noFill/>
        </p:spPr>
        <p:txBody>
          <a:bodyPr wrap="square" rtlCol="0">
            <a:spAutoFit/>
          </a:bodyPr>
          <a:lstStyle/>
          <a:p>
            <a:pPr algn="just"/>
            <a:r>
              <a:rPr lang="tr-TR" dirty="0" smtClean="0"/>
              <a:t>ISO 14064 </a:t>
            </a:r>
            <a:r>
              <a:rPr lang="tr-TR" dirty="0"/>
              <a:t>kapsamında enerji yoğun sektörlerde karbon ayak izi çalışmalarında bulunma, süreçlerin raporlanması ve karbon ayak izi </a:t>
            </a:r>
            <a:r>
              <a:rPr lang="tr-TR" dirty="0" err="1"/>
              <a:t>azaltım</a:t>
            </a:r>
            <a:r>
              <a:rPr lang="tr-TR" dirty="0"/>
              <a:t> çalışmalarının yapılması.</a:t>
            </a:r>
          </a:p>
        </p:txBody>
      </p:sp>
      <p:sp>
        <p:nvSpPr>
          <p:cNvPr id="13" name="Dikdörtgen 12"/>
          <p:cNvSpPr/>
          <p:nvPr/>
        </p:nvSpPr>
        <p:spPr>
          <a:xfrm>
            <a:off x="3679214" y="2995391"/>
            <a:ext cx="1284326" cy="369332"/>
          </a:xfrm>
          <a:prstGeom prst="rect">
            <a:avLst/>
          </a:prstGeom>
        </p:spPr>
        <p:txBody>
          <a:bodyPr wrap="none">
            <a:spAutoFit/>
          </a:bodyPr>
          <a:lstStyle/>
          <a:p>
            <a:r>
              <a:rPr lang="tr-TR" b="1" dirty="0"/>
              <a:t>YAYINLAR</a:t>
            </a:r>
          </a:p>
        </p:txBody>
      </p:sp>
      <p:sp>
        <p:nvSpPr>
          <p:cNvPr id="14" name="Dikdörtgen 13"/>
          <p:cNvSpPr/>
          <p:nvPr/>
        </p:nvSpPr>
        <p:spPr>
          <a:xfrm>
            <a:off x="3660114" y="3364723"/>
            <a:ext cx="8257378" cy="1477328"/>
          </a:xfrm>
          <a:prstGeom prst="rect">
            <a:avLst/>
          </a:prstGeom>
        </p:spPr>
        <p:txBody>
          <a:bodyPr wrap="square">
            <a:spAutoFit/>
          </a:bodyPr>
          <a:lstStyle/>
          <a:p>
            <a:pPr algn="just"/>
            <a:r>
              <a:rPr lang="tr-TR" b="1" dirty="0"/>
              <a:t>1‐ </a:t>
            </a:r>
            <a:r>
              <a:rPr lang="tr-TR" dirty="0"/>
              <a:t>“</a:t>
            </a:r>
            <a:r>
              <a:rPr lang="tr-TR" b="1" dirty="0"/>
              <a:t>Kızgın Yağlı, Kızgın Sulu ve Buharlı Isıtma Sistemleri</a:t>
            </a:r>
            <a:r>
              <a:rPr lang="tr-TR" dirty="0"/>
              <a:t>” - MMO İstanbul Şube tarafından 2001 yılında basılan kitabın iki bölümünün yazımı. Aynı kitabın 2003 ve 2009 yıllarında yapılan basımlarının editörlüğü. Aynı kitabın 2013 yılında tekrar güncellenmesi sırasında altı bölümünün yeniden yazılması ve editörlüğünün yapılması. </a:t>
            </a:r>
          </a:p>
        </p:txBody>
      </p:sp>
      <p:sp>
        <p:nvSpPr>
          <p:cNvPr id="15" name="Dikdörtgen 14"/>
          <p:cNvSpPr/>
          <p:nvPr/>
        </p:nvSpPr>
        <p:spPr>
          <a:xfrm>
            <a:off x="3680901" y="681307"/>
            <a:ext cx="3781805" cy="369332"/>
          </a:xfrm>
          <a:prstGeom prst="rect">
            <a:avLst/>
          </a:prstGeom>
        </p:spPr>
        <p:txBody>
          <a:bodyPr wrap="none">
            <a:spAutoFit/>
          </a:bodyPr>
          <a:lstStyle/>
          <a:p>
            <a:r>
              <a:rPr lang="tr-TR" b="1" dirty="0"/>
              <a:t>DİĞER EĞİTİMLER ve TECRÜBELER</a:t>
            </a:r>
          </a:p>
        </p:txBody>
      </p:sp>
      <p:sp>
        <p:nvSpPr>
          <p:cNvPr id="16" name="Dikdörtgen 15"/>
          <p:cNvSpPr/>
          <p:nvPr/>
        </p:nvSpPr>
        <p:spPr>
          <a:xfrm>
            <a:off x="3660114" y="5086887"/>
            <a:ext cx="8257378" cy="1200329"/>
          </a:xfrm>
          <a:prstGeom prst="rect">
            <a:avLst/>
          </a:prstGeom>
        </p:spPr>
        <p:txBody>
          <a:bodyPr wrap="square">
            <a:spAutoFit/>
          </a:bodyPr>
          <a:lstStyle/>
          <a:p>
            <a:r>
              <a:rPr lang="tr-TR" b="1" dirty="0"/>
              <a:t>2‐</a:t>
            </a:r>
            <a:r>
              <a:rPr lang="tr-TR" dirty="0"/>
              <a:t> “</a:t>
            </a:r>
            <a:r>
              <a:rPr lang="tr-TR" b="1" dirty="0"/>
              <a:t>Endüstri Kazanları</a:t>
            </a:r>
            <a:r>
              <a:rPr lang="tr-TR" dirty="0"/>
              <a:t>” – ISKAV tarafından 2004 yılında yayınlanan kitabın bir bölümümün yazımı. Aynı kitabın 2013 basımında bir bölümün yeniden yazılması. Aynı kitabın 2015 yılında tekrar güncellenmesi sırasında iki bölümünün yeniden yazılması. </a:t>
            </a:r>
          </a:p>
        </p:txBody>
      </p:sp>
    </p:spTree>
    <p:extLst>
      <p:ext uri="{BB962C8B-B14F-4D97-AF65-F5344CB8AC3E}">
        <p14:creationId xmlns:p14="http://schemas.microsoft.com/office/powerpoint/2010/main" val="14462136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3696178" y="250056"/>
            <a:ext cx="1388522" cy="369332"/>
          </a:xfrm>
          <a:prstGeom prst="rect">
            <a:avLst/>
          </a:prstGeom>
          <a:noFill/>
        </p:spPr>
        <p:txBody>
          <a:bodyPr wrap="none" rtlCol="0">
            <a:spAutoFit/>
          </a:bodyPr>
          <a:lstStyle/>
          <a:p>
            <a:r>
              <a:rPr lang="tr-TR" b="1" dirty="0" smtClean="0"/>
              <a:t>ÖZGEÇMİŞ</a:t>
            </a:r>
            <a:endParaRPr lang="tr-TR" b="1" dirty="0"/>
          </a:p>
        </p:txBody>
      </p:sp>
      <p:sp>
        <p:nvSpPr>
          <p:cNvPr id="13" name="Dikdörtgen 12"/>
          <p:cNvSpPr/>
          <p:nvPr/>
        </p:nvSpPr>
        <p:spPr>
          <a:xfrm>
            <a:off x="3702860" y="767274"/>
            <a:ext cx="1284326" cy="369332"/>
          </a:xfrm>
          <a:prstGeom prst="rect">
            <a:avLst/>
          </a:prstGeom>
        </p:spPr>
        <p:txBody>
          <a:bodyPr wrap="none">
            <a:spAutoFit/>
          </a:bodyPr>
          <a:lstStyle/>
          <a:p>
            <a:r>
              <a:rPr lang="tr-TR" b="1" dirty="0"/>
              <a:t>YAYINLAR</a:t>
            </a:r>
          </a:p>
        </p:txBody>
      </p:sp>
      <p:sp>
        <p:nvSpPr>
          <p:cNvPr id="14" name="Dikdörtgen 13"/>
          <p:cNvSpPr/>
          <p:nvPr/>
        </p:nvSpPr>
        <p:spPr>
          <a:xfrm>
            <a:off x="3696178" y="1131810"/>
            <a:ext cx="8046686" cy="923330"/>
          </a:xfrm>
          <a:prstGeom prst="rect">
            <a:avLst/>
          </a:prstGeom>
        </p:spPr>
        <p:txBody>
          <a:bodyPr wrap="square">
            <a:spAutoFit/>
          </a:bodyPr>
          <a:lstStyle/>
          <a:p>
            <a:pPr algn="just"/>
            <a:r>
              <a:rPr lang="tr-TR" b="1" dirty="0"/>
              <a:t>3‐ </a:t>
            </a:r>
            <a:r>
              <a:rPr lang="tr-TR" dirty="0"/>
              <a:t>“</a:t>
            </a:r>
            <a:r>
              <a:rPr lang="tr-TR" b="1" dirty="0"/>
              <a:t>Sıcak Su Kazanları</a:t>
            </a:r>
            <a:r>
              <a:rPr lang="tr-TR" dirty="0"/>
              <a:t>” – ISKAV tarafından 2004 yılında yayınlanan kitabın yeniden güncellemesi çalışmalarında bir bölümünün yeniden yazılması. Kitabın son basımının editörü.</a:t>
            </a:r>
          </a:p>
        </p:txBody>
      </p:sp>
      <p:sp>
        <p:nvSpPr>
          <p:cNvPr id="2" name="Dikdörtgen 1"/>
          <p:cNvSpPr/>
          <p:nvPr/>
        </p:nvSpPr>
        <p:spPr>
          <a:xfrm>
            <a:off x="3696178" y="2142269"/>
            <a:ext cx="7966626" cy="923330"/>
          </a:xfrm>
          <a:prstGeom prst="rect">
            <a:avLst/>
          </a:prstGeom>
        </p:spPr>
        <p:txBody>
          <a:bodyPr wrap="square">
            <a:spAutoFit/>
          </a:bodyPr>
          <a:lstStyle/>
          <a:p>
            <a:pPr algn="just"/>
            <a:r>
              <a:rPr lang="tr-TR" b="1" dirty="0"/>
              <a:t>4‐</a:t>
            </a:r>
            <a:r>
              <a:rPr lang="tr-TR" dirty="0"/>
              <a:t> “</a:t>
            </a:r>
            <a:r>
              <a:rPr lang="tr-TR" b="1" dirty="0"/>
              <a:t>Buhar Kazanları</a:t>
            </a:r>
            <a:r>
              <a:rPr lang="tr-TR" dirty="0"/>
              <a:t>”-  İstanbul MMO bünyesinde Kazan ve Basınçlı Kaplar Komisyonu bünyesinde kitabın üç bölümünün yazımı ve son iki basımının editörü.</a:t>
            </a:r>
          </a:p>
        </p:txBody>
      </p:sp>
      <p:sp>
        <p:nvSpPr>
          <p:cNvPr id="3" name="Dikdörtgen 2"/>
          <p:cNvSpPr/>
          <p:nvPr/>
        </p:nvSpPr>
        <p:spPr>
          <a:xfrm>
            <a:off x="3696178" y="3054713"/>
            <a:ext cx="8278109" cy="923330"/>
          </a:xfrm>
          <a:prstGeom prst="rect">
            <a:avLst/>
          </a:prstGeom>
        </p:spPr>
        <p:txBody>
          <a:bodyPr wrap="square">
            <a:spAutoFit/>
          </a:bodyPr>
          <a:lstStyle/>
          <a:p>
            <a:r>
              <a:rPr lang="tr-TR" b="1" dirty="0"/>
              <a:t>5-</a:t>
            </a:r>
            <a:r>
              <a:rPr lang="tr-TR" dirty="0"/>
              <a:t>  </a:t>
            </a:r>
            <a:r>
              <a:rPr lang="tr-TR" dirty="0" smtClean="0"/>
              <a:t>Ulusal </a:t>
            </a:r>
            <a:r>
              <a:rPr lang="tr-TR" dirty="0"/>
              <a:t>ve uluslararası akademik makale </a:t>
            </a:r>
            <a:r>
              <a:rPr lang="tr-TR" dirty="0" smtClean="0"/>
              <a:t>yayınları. </a:t>
            </a:r>
            <a:r>
              <a:rPr lang="tr-TR" dirty="0" err="1"/>
              <a:t>Sektörel</a:t>
            </a:r>
            <a:r>
              <a:rPr lang="tr-TR" dirty="0"/>
              <a:t> Dergilerde yayınlanmış </a:t>
            </a:r>
            <a:r>
              <a:rPr lang="tr-TR" dirty="0" smtClean="0"/>
              <a:t>pek çok sayıda makale </a:t>
            </a:r>
            <a:r>
              <a:rPr lang="tr-TR" dirty="0"/>
              <a:t>ve </a:t>
            </a:r>
            <a:r>
              <a:rPr lang="tr-TR" dirty="0" err="1" smtClean="0"/>
              <a:t>sektörel</a:t>
            </a:r>
            <a:r>
              <a:rPr lang="tr-TR" dirty="0" smtClean="0"/>
              <a:t> </a:t>
            </a:r>
            <a:r>
              <a:rPr lang="tr-TR" dirty="0"/>
              <a:t>bir dergide yazılan köşe yazıları. </a:t>
            </a:r>
          </a:p>
        </p:txBody>
      </p:sp>
      <p:pic>
        <p:nvPicPr>
          <p:cNvPr id="16" name="Picture 2" descr="https://www.iskav.org.tr/uploads/m_yayinlar/detay/sicak-su-kazanlari-123430-20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3168" y="3994841"/>
            <a:ext cx="2022347" cy="2879957"/>
          </a:xfrm>
          <a:prstGeom prst="rect">
            <a:avLst/>
          </a:prstGeom>
          <a:noFill/>
          <a:extLst>
            <a:ext uri="{909E8E84-426E-40DD-AFC4-6F175D3DCCD1}">
              <a14:hiddenFill xmlns:a14="http://schemas.microsoft.com/office/drawing/2010/main">
                <a:solidFill>
                  <a:srgbClr val="FFFFFF"/>
                </a:solidFill>
              </a14:hiddenFill>
            </a:ext>
          </a:extLst>
        </p:spPr>
      </p:pic>
      <p:pic>
        <p:nvPicPr>
          <p:cNvPr id="17" name="Resim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9711" y="3986441"/>
            <a:ext cx="2119644" cy="2879957"/>
          </a:xfrm>
          <a:prstGeom prst="rect">
            <a:avLst/>
          </a:prstGeom>
        </p:spPr>
      </p:pic>
      <p:pic>
        <p:nvPicPr>
          <p:cNvPr id="18" name="Resim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49691" y="3978043"/>
            <a:ext cx="2143152" cy="2896755"/>
          </a:xfrm>
          <a:prstGeom prst="rect">
            <a:avLst/>
          </a:prstGeom>
        </p:spPr>
      </p:pic>
      <p:pic>
        <p:nvPicPr>
          <p:cNvPr id="19" name="Picture 2" descr="https://www.iskav.org.tr/uploads/m_yayinlar/detay/endustri-kazanlari-124616-187.png"/>
          <p:cNvPicPr>
            <a:picLocks noChangeAspect="1" noChangeArrowheads="1"/>
          </p:cNvPicPr>
          <p:nvPr/>
        </p:nvPicPr>
        <p:blipFill rotWithShape="1">
          <a:blip r:embed="rId8">
            <a:extLst>
              <a:ext uri="{28A0092B-C50C-407E-A947-70E740481C1C}">
                <a14:useLocalDpi xmlns:a14="http://schemas.microsoft.com/office/drawing/2010/main" val="0"/>
              </a:ext>
            </a:extLst>
          </a:blip>
          <a:srcRect l="14922" r="15321"/>
          <a:stretch/>
        </p:blipFill>
        <p:spPr bwMode="auto">
          <a:xfrm>
            <a:off x="3780375" y="3978043"/>
            <a:ext cx="1942457" cy="2879957"/>
          </a:xfrm>
          <a:prstGeom prst="rect">
            <a:avLst/>
          </a:prstGeom>
          <a:noFill/>
          <a:extLst>
            <a:ext uri="{909E8E84-426E-40DD-AFC4-6F175D3DCCD1}">
              <a14:hiddenFill xmlns:a14="http://schemas.microsoft.com/office/drawing/2010/main">
                <a:solidFill>
                  <a:srgbClr val="FFFFFF"/>
                </a:solidFill>
              </a14:hiddenFill>
            </a:ext>
          </a:extLst>
        </p:spPr>
      </p:pic>
      <p:sp>
        <p:nvSpPr>
          <p:cNvPr id="15" name="Metin kutusu 14"/>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7519846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1474330"/>
          </a:xfrm>
        </p:spPr>
        <p:txBody>
          <a:bodyPr rtlCol="0">
            <a:normAutofit fontScale="90000"/>
          </a:bodyPr>
          <a:lstStyle/>
          <a:p>
            <a:pPr algn="ctr"/>
            <a:r>
              <a:rPr lang="tr-TR" b="1" dirty="0"/>
              <a:t>KAZAN OPERATÖRLERİ </a:t>
            </a:r>
            <a:r>
              <a:rPr lang="tr-TR" b="1" dirty="0" smtClean="0"/>
              <a:t/>
            </a:r>
            <a:br>
              <a:rPr lang="tr-TR" b="1" dirty="0" smtClean="0"/>
            </a:br>
            <a:r>
              <a:rPr lang="tr-TR" b="1" dirty="0" smtClean="0"/>
              <a:t>MYK </a:t>
            </a:r>
            <a:r>
              <a:rPr lang="tr-TR" b="1" dirty="0"/>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4353551" y="2164848"/>
            <a:ext cx="7162680" cy="3589785"/>
          </a:xfrm>
        </p:spPr>
        <p:txBody>
          <a:bodyPr rtlCol="0">
            <a:normAutofit fontScale="85000" lnSpcReduction="20000"/>
          </a:bodyPr>
          <a:lstStyle/>
          <a:p>
            <a:pPr rtl="0">
              <a:lnSpc>
                <a:spcPct val="100000"/>
              </a:lnSpc>
            </a:pPr>
            <a:r>
              <a:rPr lang="tr-TR" sz="3600" dirty="0" smtClean="0">
                <a:latin typeface="Arial" panose="020B0604020202020204" pitchFamily="34" charset="0"/>
                <a:cs typeface="Arial" panose="020B0604020202020204" pitchFamily="34" charset="0"/>
              </a:rPr>
              <a:t>BUHAR KAZANI OPERATÖRÜ</a:t>
            </a:r>
          </a:p>
          <a:p>
            <a:pPr marL="0" indent="0" algn="ctr">
              <a:lnSpc>
                <a:spcPct val="100000"/>
              </a:lnSpc>
              <a:buNone/>
            </a:pPr>
            <a:r>
              <a:rPr lang="tr-TR" dirty="0" smtClean="0"/>
              <a:t>Belge zorunluluk tarihi : </a:t>
            </a:r>
            <a:r>
              <a:rPr lang="tr-TR" b="1" dirty="0" smtClean="0">
                <a:solidFill>
                  <a:srgbClr val="FF0000"/>
                </a:solidFill>
              </a:rPr>
              <a:t>23/03/2026</a:t>
            </a:r>
          </a:p>
          <a:p>
            <a:pPr marL="0" indent="0">
              <a:lnSpc>
                <a:spcPct val="100000"/>
              </a:lnSpc>
              <a:buNone/>
            </a:pPr>
            <a:endParaRPr lang="tr-TR" sz="3600" dirty="0" smtClean="0">
              <a:latin typeface="Arial" panose="020B0604020202020204" pitchFamily="34" charset="0"/>
              <a:cs typeface="Arial" panose="020B0604020202020204" pitchFamily="34" charset="0"/>
            </a:endParaRPr>
          </a:p>
          <a:p>
            <a:pPr>
              <a:lnSpc>
                <a:spcPct val="100000"/>
              </a:lnSpc>
            </a:pPr>
            <a:r>
              <a:rPr lang="tr-TR" sz="3600" dirty="0" smtClean="0">
                <a:latin typeface="Arial" panose="020B0604020202020204" pitchFamily="34" charset="0"/>
                <a:cs typeface="Arial" panose="020B0604020202020204" pitchFamily="34" charset="0"/>
              </a:rPr>
              <a:t>KIZGIN YAĞ KAZANI OPERATÖRÜ</a:t>
            </a:r>
          </a:p>
          <a:p>
            <a:pPr marL="0" indent="0" algn="ctr">
              <a:lnSpc>
                <a:spcPct val="110000"/>
              </a:lnSpc>
              <a:buNone/>
            </a:pPr>
            <a:r>
              <a:rPr lang="tr-TR" dirty="0" smtClean="0"/>
              <a:t>Belge zorunluluk tarihi : </a:t>
            </a:r>
            <a:r>
              <a:rPr lang="tr-TR" b="1" dirty="0" smtClean="0">
                <a:solidFill>
                  <a:srgbClr val="FF0000"/>
                </a:solidFill>
              </a:rPr>
              <a:t>23/03/2026</a:t>
            </a:r>
          </a:p>
          <a:p>
            <a:pPr marL="0" indent="0">
              <a:lnSpc>
                <a:spcPct val="110000"/>
              </a:lnSpc>
              <a:buNone/>
            </a:pPr>
            <a:endParaRPr lang="tr-TR" dirty="0" smtClean="0"/>
          </a:p>
          <a:p>
            <a:pPr>
              <a:lnSpc>
                <a:spcPct val="100000"/>
              </a:lnSpc>
            </a:pPr>
            <a:r>
              <a:rPr lang="tr-TR" sz="3600" dirty="0" smtClean="0">
                <a:latin typeface="Arial" panose="020B0604020202020204" pitchFamily="34" charset="0"/>
                <a:cs typeface="Arial" panose="020B0604020202020204" pitchFamily="34" charset="0"/>
              </a:rPr>
              <a:t>SICAK SU KAZANI OPERATÖRÜ</a:t>
            </a:r>
          </a:p>
          <a:p>
            <a:pPr marL="0" indent="0" algn="ctr">
              <a:lnSpc>
                <a:spcPct val="100000"/>
              </a:lnSpc>
              <a:buNone/>
            </a:pPr>
            <a:r>
              <a:rPr lang="tr-TR" sz="2000" dirty="0"/>
              <a:t>Belge zorunluluk tarihi : </a:t>
            </a:r>
            <a:r>
              <a:rPr lang="tr-TR" sz="2000" b="1" dirty="0">
                <a:solidFill>
                  <a:srgbClr val="FF0000"/>
                </a:solidFill>
              </a:rPr>
              <a:t>23/03/2026</a:t>
            </a:r>
          </a:p>
          <a:p>
            <a:pPr marL="0" indent="0" rtl="0">
              <a:lnSpc>
                <a:spcPct val="100000"/>
              </a:lnSpc>
              <a:buNone/>
            </a:pPr>
            <a:endParaRPr lang="tr-TR" sz="2000" dirty="0"/>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21942331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4"/>
          <a:stretch>
            <a:fillRect/>
          </a:stretch>
        </p:blipFill>
        <p:spPr>
          <a:xfrm>
            <a:off x="7799196" y="1443206"/>
            <a:ext cx="4363432" cy="5382057"/>
          </a:xfrm>
          <a:prstGeom prst="rect">
            <a:avLst/>
          </a:prstGeom>
        </p:spPr>
      </p:pic>
      <p:pic>
        <p:nvPicPr>
          <p:cNvPr id="5" name="Resim 4"/>
          <p:cNvPicPr>
            <a:picLocks noChangeAspect="1"/>
          </p:cNvPicPr>
          <p:nvPr/>
        </p:nvPicPr>
        <p:blipFill>
          <a:blip r:embed="rId5"/>
          <a:stretch>
            <a:fillRect/>
          </a:stretch>
        </p:blipFill>
        <p:spPr>
          <a:xfrm>
            <a:off x="3731481" y="1557785"/>
            <a:ext cx="3966896" cy="5283846"/>
          </a:xfrm>
          <a:prstGeom prst="rect">
            <a:avLst/>
          </a:prstGeom>
        </p:spPr>
      </p:pic>
      <p:pic>
        <p:nvPicPr>
          <p:cNvPr id="11"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5417143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rotWithShape="1">
          <a:blip r:embed="rId4"/>
          <a:srcRect b="47960"/>
          <a:stretch/>
        </p:blipFill>
        <p:spPr>
          <a:xfrm>
            <a:off x="4230088" y="1666358"/>
            <a:ext cx="6507580" cy="5066700"/>
          </a:xfrm>
          <a:prstGeom prst="rect">
            <a:avLst/>
          </a:prstGeom>
        </p:spPr>
      </p:pic>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4344729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13"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5"/>
          <a:stretch>
            <a:fillRect/>
          </a:stretch>
        </p:blipFill>
        <p:spPr>
          <a:xfrm>
            <a:off x="3788766" y="1734555"/>
            <a:ext cx="3683188" cy="5123445"/>
          </a:xfrm>
          <a:prstGeom prst="rect">
            <a:avLst/>
          </a:prstGeom>
        </p:spPr>
      </p:pic>
      <p:pic>
        <p:nvPicPr>
          <p:cNvPr id="7" name="Resim 6"/>
          <p:cNvPicPr>
            <a:picLocks noChangeAspect="1"/>
          </p:cNvPicPr>
          <p:nvPr/>
        </p:nvPicPr>
        <p:blipFill>
          <a:blip r:embed="rId6"/>
          <a:stretch>
            <a:fillRect/>
          </a:stretch>
        </p:blipFill>
        <p:spPr>
          <a:xfrm>
            <a:off x="7799196" y="1590864"/>
            <a:ext cx="3921600" cy="5217689"/>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41081546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Dikdörtgen 7">
            <a:extLst>
              <a:ext uri="{FF2B5EF4-FFF2-40B4-BE49-F238E27FC236}">
                <a16:creationId xmlns:a16="http://schemas.microsoft.com/office/drawing/2014/main" id="{A38A195E-584A-485A-BECD-66468900B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a:extLst>
              <a:ext uri="{FF2B5EF4-FFF2-40B4-BE49-F238E27FC236}">
                <a16:creationId xmlns:a16="http://schemas.microsoft.com/office/drawing/2014/main" id="{840177A7-740C-43C7-8F2D-BD7067F12C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dirty="0">
              <a:ln>
                <a:noFill/>
              </a:ln>
              <a:solidFill>
                <a:prstClr val="white"/>
              </a:solidFill>
              <a:effectLst/>
              <a:uLnTx/>
              <a:uFillTx/>
              <a:latin typeface="Century Gothic" panose="020B0502020202020204"/>
              <a:ea typeface="+mn-ea"/>
              <a:cs typeface="+mn-cs"/>
            </a:endParaRPr>
          </a:p>
        </p:txBody>
      </p:sp>
      <p:pic>
        <p:nvPicPr>
          <p:cNvPr id="12" name="Resim 11">
            <a:extLst>
              <a:ext uri="{FF2B5EF4-FFF2-40B4-BE49-F238E27FC236}">
                <a16:creationId xmlns:a16="http://schemas.microsoft.com/office/drawing/2014/main" id="{FF525AAA-82CE-4027-A26C-B0EFFD856F2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2" name="Başlık 1">
            <a:extLst>
              <a:ext uri="{FF2B5EF4-FFF2-40B4-BE49-F238E27FC236}">
                <a16:creationId xmlns:a16="http://schemas.microsoft.com/office/drawing/2014/main" id="{A389EA88-8D83-4F3F-A4C1-4B16E2377F9E}"/>
              </a:ext>
            </a:extLst>
          </p:cNvPr>
          <p:cNvSpPr>
            <a:spLocks noGrp="1"/>
          </p:cNvSpPr>
          <p:nvPr>
            <p:ph type="title"/>
          </p:nvPr>
        </p:nvSpPr>
        <p:spPr>
          <a:xfrm>
            <a:off x="4082161" y="276693"/>
            <a:ext cx="7434070" cy="550621"/>
          </a:xfrm>
        </p:spPr>
        <p:txBody>
          <a:bodyPr rtlCol="0">
            <a:normAutofit fontScale="90000"/>
          </a:bodyPr>
          <a:lstStyle/>
          <a:p>
            <a:pPr algn="l"/>
            <a:r>
              <a:rPr lang="tr-TR" sz="2000" b="1" dirty="0">
                <a:solidFill>
                  <a:srgbClr val="FF0000"/>
                </a:solidFill>
                <a:latin typeface="Arial" panose="020B0604020202020204" pitchFamily="34" charset="0"/>
                <a:cs typeface="Arial" panose="020B0604020202020204" pitchFamily="34" charset="0"/>
              </a:rPr>
              <a:t>KAZAN OPERATÖRLERİ </a:t>
            </a:r>
            <a:r>
              <a:rPr lang="tr-TR" sz="2000" b="1" dirty="0" smtClean="0">
                <a:solidFill>
                  <a:srgbClr val="FF0000"/>
                </a:solidFill>
                <a:latin typeface="Arial" panose="020B0604020202020204" pitchFamily="34" charset="0"/>
                <a:cs typeface="Arial" panose="020B0604020202020204" pitchFamily="34" charset="0"/>
              </a:rPr>
              <a:t>MYK </a:t>
            </a:r>
            <a:r>
              <a:rPr lang="tr-TR" sz="2000" b="1" dirty="0">
                <a:solidFill>
                  <a:srgbClr val="FF0000"/>
                </a:solidFill>
                <a:latin typeface="Arial" panose="020B0604020202020204" pitchFamily="34" charset="0"/>
                <a:cs typeface="Arial" panose="020B0604020202020204" pitchFamily="34" charset="0"/>
              </a:rPr>
              <a:t>BELGELENDİRME SÜREÇLERİ</a:t>
            </a:r>
          </a:p>
        </p:txBody>
      </p:sp>
      <p:sp>
        <p:nvSpPr>
          <p:cNvPr id="3" name="İçerik Yer Tutucusu 2">
            <a:extLst>
              <a:ext uri="{FF2B5EF4-FFF2-40B4-BE49-F238E27FC236}">
                <a16:creationId xmlns:a16="http://schemas.microsoft.com/office/drawing/2014/main" id="{9F541FAF-730D-47FE-9638-C05616C31320}"/>
              </a:ext>
            </a:extLst>
          </p:cNvPr>
          <p:cNvSpPr>
            <a:spLocks noGrp="1"/>
          </p:cNvSpPr>
          <p:nvPr>
            <p:ph idx="1"/>
          </p:nvPr>
        </p:nvSpPr>
        <p:spPr>
          <a:xfrm>
            <a:off x="3857307" y="907242"/>
            <a:ext cx="7883779" cy="634175"/>
          </a:xfrm>
        </p:spPr>
        <p:txBody>
          <a:bodyPr rtlCol="0">
            <a:normAutofit/>
          </a:bodyPr>
          <a:lstStyle/>
          <a:p>
            <a:pPr rtl="0">
              <a:lnSpc>
                <a:spcPct val="100000"/>
              </a:lnSpc>
            </a:pPr>
            <a:r>
              <a:rPr lang="tr-TR" sz="3200" b="1" dirty="0" smtClean="0">
                <a:latin typeface="Arial" panose="020B0604020202020204" pitchFamily="34" charset="0"/>
                <a:cs typeface="Arial" panose="020B0604020202020204" pitchFamily="34" charset="0"/>
              </a:rPr>
              <a:t>BUHAR KAZANI OPERATÖRÜ</a:t>
            </a:r>
          </a:p>
          <a:p>
            <a:pPr marL="0" indent="0" rtl="0">
              <a:lnSpc>
                <a:spcPct val="100000"/>
              </a:lnSpc>
              <a:buNone/>
            </a:pPr>
            <a:endParaRPr lang="tr-TR" sz="3600" dirty="0" smtClean="0">
              <a:latin typeface="Arial" panose="020B0604020202020204" pitchFamily="34" charset="0"/>
              <a:cs typeface="Arial" panose="020B0604020202020204" pitchFamily="34" charset="0"/>
            </a:endParaRPr>
          </a:p>
        </p:txBody>
      </p:sp>
      <p:pic>
        <p:nvPicPr>
          <p:cNvPr id="9" name="Picture 2" descr="https://static.wixstatic.com/media/c9b272_96f2182121134e54af331bf0df93a6e0~mv2.png/v1/fill/w_182,h_70,al_c,q_85,usm_0.66_1.00_0.01,enc_avif,quality_auto/c9b272_96f2182121134e54af331bf0df93a6e0~mv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06" y="1891295"/>
            <a:ext cx="2781005" cy="106961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5"/>
          <a:stretch>
            <a:fillRect/>
          </a:stretch>
        </p:blipFill>
        <p:spPr>
          <a:xfrm>
            <a:off x="5127650" y="1367245"/>
            <a:ext cx="4627371" cy="5416731"/>
          </a:xfrm>
          <a:prstGeom prst="rect">
            <a:avLst/>
          </a:prstGeom>
        </p:spPr>
      </p:pic>
      <p:sp>
        <p:nvSpPr>
          <p:cNvPr id="11" name="Metin kutusu 10"/>
          <p:cNvSpPr txBox="1"/>
          <p:nvPr/>
        </p:nvSpPr>
        <p:spPr>
          <a:xfrm>
            <a:off x="315300" y="3552875"/>
            <a:ext cx="1680268" cy="646331"/>
          </a:xfrm>
          <a:prstGeom prst="rect">
            <a:avLst/>
          </a:prstGeom>
          <a:noFill/>
        </p:spPr>
        <p:txBody>
          <a:bodyPr wrap="none" rtlCol="0">
            <a:spAutoFit/>
          </a:bodyPr>
          <a:lstStyle/>
          <a:p>
            <a:r>
              <a:rPr lang="tr-TR" b="1" dirty="0" err="1" smtClean="0"/>
              <a:t>Boiler</a:t>
            </a:r>
            <a:r>
              <a:rPr lang="tr-TR" b="1" dirty="0" smtClean="0"/>
              <a:t> </a:t>
            </a:r>
            <a:r>
              <a:rPr lang="tr-TR" b="1" dirty="0" err="1" smtClean="0"/>
              <a:t>Summit</a:t>
            </a:r>
            <a:endParaRPr lang="tr-TR" b="1" dirty="0" smtClean="0"/>
          </a:p>
          <a:p>
            <a:r>
              <a:rPr lang="tr-TR" b="1" dirty="0" smtClean="0"/>
              <a:t>18/06/2026</a:t>
            </a:r>
            <a:endParaRPr lang="tr-TR" b="1" dirty="0"/>
          </a:p>
        </p:txBody>
      </p:sp>
    </p:spTree>
    <p:extLst>
      <p:ext uri="{BB962C8B-B14F-4D97-AF65-F5344CB8AC3E}">
        <p14:creationId xmlns:p14="http://schemas.microsoft.com/office/powerpoint/2010/main" val="18038540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6807344_TF67670762.potx" id="{21A8945E-5328-4DB4-8869-415ED9500F8F}" vid="{39834EC6-C899-4B00-969E-48988371A257}"/>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BEB954-4024-4CCF-A9D6-4C00FDC028D9}">
  <ds:schemaRefs>
    <ds:schemaRef ds:uri="http://schemas.microsoft.com/sharepoint/v3/contenttype/forms"/>
  </ds:schemaRefs>
</ds:datastoreItem>
</file>

<file path=customXml/itemProps2.xml><?xml version="1.0" encoding="utf-8"?>
<ds:datastoreItem xmlns:ds="http://schemas.openxmlformats.org/officeDocument/2006/customXml" ds:itemID="{4710EE66-8707-456F-8F2E-091D581CB030}">
  <ds:schemaRefs>
    <ds:schemaRef ds:uri="16c05727-aa75-4e4a-9b5f-8a80a1165891"/>
    <ds:schemaRef ds:uri="http://purl.org/dc/elements/1.1/"/>
    <ds:schemaRef ds:uri="71af3243-3dd4-4a8d-8c0d-dd76da1f02a5"/>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AB96CC85-5758-41C0-8EFD-737AFB691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Uçak İzi tasarımı</Template>
  <TotalTime>0</TotalTime>
  <Words>1154</Words>
  <Application>Microsoft Office PowerPoint</Application>
  <PresentationFormat>Geniş ekran</PresentationFormat>
  <Paragraphs>339</Paragraphs>
  <Slides>29</Slides>
  <Notes>29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Century Gothic</vt:lpstr>
      <vt:lpstr>Uçak İzi</vt:lpstr>
      <vt:lpstr>Kazan OPERATÖRÜ Mesleki EğitimİNde Gelinen Nokta</vt:lpstr>
      <vt:lpstr>PowerPoint Sunusu</vt:lpstr>
      <vt:lpstr>PowerPoint Sunusu</vt:lpstr>
      <vt:lpstr>PowerPoint Sunusu</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KAZAN OPERATÖRLERİ MYK BELGELENDİRME SÜREÇLERİ</vt:lpstr>
      <vt:lpstr>TEŞEKKÜRLER…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2025-02-10T18:40:20Z</dcterms:created>
  <dcterms:modified xsi:type="dcterms:W3CDTF">2026-06-18T07:08:04Z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