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1.xml" ContentType="application/vnd.openxmlformats-officedocument.drawingml.chart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09" d="100"/>
          <a:sy n="109" d="100"/>
        </p:scale>
        <p:origin x="706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tr-TR"/>
  <c:roundedCorners val="1"/>
  <c:style val="2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Geleneksel Sistem</c:v>
                </c:pt>
              </c:strCache>
            </c:strRef>
          </c:tx>
          <c:spPr>
            <a:solidFill>
              <a:srgbClr val="9CA3AF"/>
            </a:solidFill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 b="0" i="0" u="none" strike="noStrike">
                    <a:solidFill>
                      <a:srgbClr val="1A1A1A"/>
                    </a:solidFill>
                    <a:latin typeface="Arial"/>
                  </a:defRPr>
                </a:pPr>
                <a:endParaRPr lang="tr-T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Kesim</c:v>
                </c:pt>
                <c:pt idx="1">
                  <c:v>Bükme</c:v>
                </c:pt>
                <c:pt idx="2">
                  <c:v>Fit-Up</c:v>
                </c:pt>
                <c:pt idx="3">
                  <c:v>Bombe/Kapak</c:v>
                </c:pt>
                <c:pt idx="4">
                  <c:v>Kaynak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120</c:v>
                </c:pt>
                <c:pt idx="1">
                  <c:v>180</c:v>
                </c:pt>
                <c:pt idx="2">
                  <c:v>90</c:v>
                </c:pt>
                <c:pt idx="3">
                  <c:v>240</c:v>
                </c:pt>
                <c:pt idx="4">
                  <c:v>150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588-4C54-9AF4-3E47D3CCF8A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Akyapak Entegre Hat</c:v>
                </c:pt>
              </c:strCache>
            </c:strRef>
          </c:tx>
          <c:spPr>
            <a:solidFill>
              <a:srgbClr val="99292B"/>
            </a:solidFill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 b="0" i="0" u="none" strike="noStrike">
                    <a:solidFill>
                      <a:srgbClr val="1A1A1A"/>
                    </a:solidFill>
                    <a:latin typeface="Arial"/>
                  </a:defRPr>
                </a:pPr>
                <a:endParaRPr lang="tr-T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Kesim</c:v>
                </c:pt>
                <c:pt idx="1">
                  <c:v>Bükme</c:v>
                </c:pt>
                <c:pt idx="2">
                  <c:v>Fit-Up</c:v>
                </c:pt>
                <c:pt idx="3">
                  <c:v>Bombe/Kapak</c:v>
                </c:pt>
                <c:pt idx="4">
                  <c:v>Kaynak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65</c:v>
                </c:pt>
                <c:pt idx="1">
                  <c:v>95</c:v>
                </c:pt>
                <c:pt idx="2">
                  <c:v>45</c:v>
                </c:pt>
                <c:pt idx="3">
                  <c:v>120</c:v>
                </c:pt>
                <c:pt idx="4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588-4C54-9AF4-3E47D3CCF8A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555F6B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E2E6EA"/>
              </a:solidFill>
              <a:prstDash val="solid"/>
              <a:round/>
            </a:ln>
          </c:spPr>
        </c:majorGridlines>
        <c:title>
          <c:tx>
            <c:rich>
              <a:bodyPr/>
              <a:lstStyle/>
              <a:p>
                <a:pPr>
                  <a:defRPr sz="1000" b="0" i="0" u="none" strike="noStrike">
                    <a:solidFill>
                      <a:srgbClr val="555F6B"/>
                    </a:solidFill>
                    <a:latin typeface="Arial"/>
                  </a:defRPr>
                </a:pPr>
                <a:r>
                  <a:rPr lang="tr-TR" sz="1000" b="0" i="0" u="none" strike="noStrike">
                    <a:solidFill>
                      <a:srgbClr val="555F6B"/>
                    </a:solidFill>
                    <a:latin typeface="Arial"/>
                  </a:rPr>
                  <a:t>Dakika (örnek veri)</a:t>
                </a:r>
              </a:p>
            </c:rich>
          </c:tx>
          <c:overlay val="0"/>
        </c:title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555F6B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>
              <a:solidFill>
                <a:srgbClr val="555F6B"/>
              </a:solidFill>
            </a:defRPr>
          </a:pPr>
          <a:endParaRPr lang="en-US"/>
        </a:p>
      </c:txPr>
    </c:legend>
    <c:plotVisOnly val="1"/>
    <c:dispBlanksAs val="span"/>
    <c:showDLblsOverMax val="1"/>
  </c:chart>
  <c:spPr>
    <a:solidFill>
      <a:srgbClr val="F4F5F7"/>
    </a:solidFill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73058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4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0.png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11.png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0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457200" y="3291840"/>
            <a:ext cx="640080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Basınçlı Kap Üretiminde</a:t>
            </a:r>
            <a:endParaRPr lang="en-US" sz="3000" dirty="0"/>
          </a:p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Kalite ve Verimlilik</a:t>
            </a:r>
            <a:endParaRPr lang="en-US" sz="3000" dirty="0"/>
          </a:p>
        </p:txBody>
      </p:sp>
      <p:sp>
        <p:nvSpPr>
          <p:cNvPr id="7" name="Text 3"/>
          <p:cNvSpPr/>
          <p:nvPr/>
        </p:nvSpPr>
        <p:spPr>
          <a:xfrm>
            <a:off x="457200" y="457200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Saha Odaklı Yaklaşım ve Çözüm Ortaklığı</a:t>
            </a:r>
            <a:endParaRPr lang="en-US" sz="1300" dirty="0"/>
          </a:p>
        </p:txBody>
      </p:sp>
      <p:sp>
        <p:nvSpPr>
          <p:cNvPr id="8" name="Text 4"/>
          <p:cNvSpPr/>
          <p:nvPr/>
        </p:nvSpPr>
        <p:spPr>
          <a:xfrm>
            <a:off x="7315200" y="4846320"/>
            <a:ext cx="16459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www.akyapak.com</a:t>
            </a:r>
            <a:endParaRPr lang="en-US" sz="1000" dirty="0"/>
          </a:p>
        </p:txBody>
      </p:sp>
      <p:pic>
        <p:nvPicPr>
          <p:cNvPr id="10" name="Resim 9">
            <a:extLst>
              <a:ext uri="{FF2B5EF4-FFF2-40B4-BE49-F238E27FC236}">
                <a16:creationId xmlns:a16="http://schemas.microsoft.com/office/drawing/2014/main" id="{DAE04D80-9EF3-ACB6-041C-FB3E2A06B3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70314" y="292448"/>
            <a:ext cx="3267739" cy="1237595"/>
          </a:xfrm>
          <a:prstGeom prst="rect">
            <a:avLst/>
          </a:prstGeom>
        </p:spPr>
      </p:pic>
      <p:pic>
        <p:nvPicPr>
          <p:cNvPr id="12" name="Resim 11">
            <a:extLst>
              <a:ext uri="{FF2B5EF4-FFF2-40B4-BE49-F238E27FC236}">
                <a16:creationId xmlns:a16="http://schemas.microsoft.com/office/drawing/2014/main" id="{AA77DB74-A410-93C6-AA47-0B083ED8147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1122" y="362557"/>
            <a:ext cx="4084674" cy="36579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164592"/>
            <a:ext cx="64008" cy="658368"/>
          </a:xfrm>
          <a:prstGeom prst="rect">
            <a:avLst/>
          </a:prstGeom>
          <a:solidFill>
            <a:srgbClr val="99292B"/>
          </a:solidFill>
          <a:ln w="12700">
            <a:solidFill>
              <a:srgbClr val="99292B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3" name="Text 1"/>
          <p:cNvSpPr/>
          <p:nvPr/>
        </p:nvSpPr>
        <p:spPr>
          <a:xfrm>
            <a:off x="201168" y="164592"/>
            <a:ext cx="84124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Görünmeyen Maliyet: Süreçteki Kayıp Noktaları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0" y="4800600"/>
            <a:ext cx="9144000" cy="342900"/>
          </a:xfrm>
          <a:prstGeom prst="rect">
            <a:avLst/>
          </a:prstGeom>
          <a:solidFill>
            <a:srgbClr val="2B2B2B"/>
          </a:solidFill>
          <a:ln w="12700">
            <a:solidFill>
              <a:srgbClr val="2B2B2B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400" y="4818888"/>
            <a:ext cx="1234440" cy="292608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228600" y="960120"/>
            <a:ext cx="8686800" cy="384048"/>
          </a:xfrm>
          <a:prstGeom prst="rect">
            <a:avLst/>
          </a:prstGeom>
          <a:solidFill>
            <a:srgbClr val="2D3748"/>
          </a:solidFill>
          <a:ln w="12700">
            <a:solidFill>
              <a:srgbClr val="2D3748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7" name="Text 4"/>
          <p:cNvSpPr/>
          <p:nvPr/>
        </p:nvSpPr>
        <p:spPr>
          <a:xfrm>
            <a:off x="320040" y="1005840"/>
            <a:ext cx="17373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Üretim Adımı</a:t>
            </a:r>
            <a:endParaRPr lang="en-US" sz="1100" dirty="0"/>
          </a:p>
        </p:txBody>
      </p:sp>
      <p:sp>
        <p:nvSpPr>
          <p:cNvPr id="8" name="Text 5"/>
          <p:cNvSpPr/>
          <p:nvPr/>
        </p:nvSpPr>
        <p:spPr>
          <a:xfrm>
            <a:off x="2057400" y="1005840"/>
            <a:ext cx="51206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Problem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269480" y="1005840"/>
            <a:ext cx="14630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Risk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228600" y="1371600"/>
            <a:ext cx="8686800" cy="475488"/>
          </a:xfrm>
          <a:prstGeom prst="rect">
            <a:avLst/>
          </a:prstGeom>
          <a:solidFill>
            <a:srgbClr val="F4F5F7"/>
          </a:solidFill>
          <a:ln w="3810">
            <a:solidFill>
              <a:srgbClr val="E2E6EA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1" name="Text 8"/>
          <p:cNvSpPr/>
          <p:nvPr/>
        </p:nvSpPr>
        <p:spPr>
          <a:xfrm>
            <a:off x="320040" y="1435608"/>
            <a:ext cx="1645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Kesim</a:t>
            </a:r>
            <a:endParaRPr lang="en-US" sz="1100" dirty="0"/>
          </a:p>
        </p:txBody>
      </p:sp>
      <p:sp>
        <p:nvSpPr>
          <p:cNvPr id="12" name="Text 9"/>
          <p:cNvSpPr/>
          <p:nvPr/>
        </p:nvSpPr>
        <p:spPr>
          <a:xfrm>
            <a:off x="2057400" y="1435608"/>
            <a:ext cx="5074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55F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Tolerans dışı kesim → bükme hatası → tüm gövde hurdaya</a:t>
            </a:r>
            <a:endParaRPr lang="en-US" sz="1000" dirty="0"/>
          </a:p>
        </p:txBody>
      </p:sp>
      <p:sp>
        <p:nvSpPr>
          <p:cNvPr id="13" name="Shape 10"/>
          <p:cNvSpPr/>
          <p:nvPr/>
        </p:nvSpPr>
        <p:spPr>
          <a:xfrm>
            <a:off x="7315200" y="1463040"/>
            <a:ext cx="1463040" cy="292608"/>
          </a:xfrm>
          <a:prstGeom prst="roundRect">
            <a:avLst>
              <a:gd name="adj" fmla="val 15625"/>
            </a:avLst>
          </a:prstGeom>
          <a:solidFill>
            <a:srgbClr val="D97706"/>
          </a:solidFill>
          <a:ln w="12700">
            <a:solidFill>
              <a:srgbClr val="D97706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4" name="Text 11"/>
          <p:cNvSpPr/>
          <p:nvPr/>
        </p:nvSpPr>
        <p:spPr>
          <a:xfrm>
            <a:off x="7315200" y="1463040"/>
            <a:ext cx="14630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Yüksek</a:t>
            </a:r>
            <a:endParaRPr lang="en-US" sz="900" dirty="0"/>
          </a:p>
        </p:txBody>
      </p:sp>
      <p:sp>
        <p:nvSpPr>
          <p:cNvPr id="15" name="Shape 12"/>
          <p:cNvSpPr/>
          <p:nvPr/>
        </p:nvSpPr>
        <p:spPr>
          <a:xfrm>
            <a:off x="228600" y="1883664"/>
            <a:ext cx="8686800" cy="475488"/>
          </a:xfrm>
          <a:prstGeom prst="rect">
            <a:avLst/>
          </a:prstGeom>
          <a:solidFill>
            <a:srgbClr val="FFFFFF"/>
          </a:solidFill>
          <a:ln w="3810">
            <a:solidFill>
              <a:srgbClr val="E2E6EA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6" name="Text 13"/>
          <p:cNvSpPr/>
          <p:nvPr/>
        </p:nvSpPr>
        <p:spPr>
          <a:xfrm>
            <a:off x="320040" y="1947672"/>
            <a:ext cx="1645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Bükme</a:t>
            </a:r>
            <a:endParaRPr lang="en-US" sz="1100" dirty="0"/>
          </a:p>
        </p:txBody>
      </p:sp>
      <p:sp>
        <p:nvSpPr>
          <p:cNvPr id="17" name="Text 14"/>
          <p:cNvSpPr/>
          <p:nvPr/>
        </p:nvSpPr>
        <p:spPr>
          <a:xfrm>
            <a:off x="2057400" y="1947672"/>
            <a:ext cx="5074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55F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Yanlış tonaj / patinaj → malzeme incelmesi → hurda</a:t>
            </a:r>
            <a:endParaRPr lang="en-US" sz="1000" dirty="0"/>
          </a:p>
        </p:txBody>
      </p:sp>
      <p:sp>
        <p:nvSpPr>
          <p:cNvPr id="18" name="Shape 15"/>
          <p:cNvSpPr/>
          <p:nvPr/>
        </p:nvSpPr>
        <p:spPr>
          <a:xfrm>
            <a:off x="7315200" y="1975104"/>
            <a:ext cx="1463040" cy="292608"/>
          </a:xfrm>
          <a:prstGeom prst="roundRect">
            <a:avLst>
              <a:gd name="adj" fmla="val 15625"/>
            </a:avLst>
          </a:prstGeom>
          <a:solidFill>
            <a:srgbClr val="D97706"/>
          </a:solidFill>
          <a:ln w="12700">
            <a:solidFill>
              <a:srgbClr val="D97706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9" name="Text 16"/>
          <p:cNvSpPr/>
          <p:nvPr/>
        </p:nvSpPr>
        <p:spPr>
          <a:xfrm>
            <a:off x="7315200" y="1975104"/>
            <a:ext cx="14630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Yüksek</a:t>
            </a:r>
            <a:endParaRPr lang="en-US" sz="900" dirty="0"/>
          </a:p>
        </p:txBody>
      </p:sp>
      <p:sp>
        <p:nvSpPr>
          <p:cNvPr id="20" name="Shape 17"/>
          <p:cNvSpPr/>
          <p:nvPr/>
        </p:nvSpPr>
        <p:spPr>
          <a:xfrm>
            <a:off x="228600" y="2395728"/>
            <a:ext cx="8686800" cy="475488"/>
          </a:xfrm>
          <a:prstGeom prst="rect">
            <a:avLst/>
          </a:prstGeom>
          <a:solidFill>
            <a:srgbClr val="F4F5F7"/>
          </a:solidFill>
          <a:ln w="3810">
            <a:solidFill>
              <a:srgbClr val="E2E6EA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21" name="Text 18"/>
          <p:cNvSpPr/>
          <p:nvPr/>
        </p:nvSpPr>
        <p:spPr>
          <a:xfrm>
            <a:off x="320040" y="2459736"/>
            <a:ext cx="1645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Fit-Up</a:t>
            </a:r>
            <a:endParaRPr lang="en-US" sz="1100" dirty="0"/>
          </a:p>
        </p:txBody>
      </p:sp>
      <p:sp>
        <p:nvSpPr>
          <p:cNvPr id="22" name="Text 19"/>
          <p:cNvSpPr/>
          <p:nvPr/>
        </p:nvSpPr>
        <p:spPr>
          <a:xfrm>
            <a:off x="2057400" y="2459736"/>
            <a:ext cx="5074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55F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Kötü hizalama → kaynak boşluğu → yeniden işleme</a:t>
            </a:r>
            <a:endParaRPr lang="en-US" sz="1000" dirty="0"/>
          </a:p>
        </p:txBody>
      </p:sp>
      <p:sp>
        <p:nvSpPr>
          <p:cNvPr id="23" name="Shape 20"/>
          <p:cNvSpPr/>
          <p:nvPr/>
        </p:nvSpPr>
        <p:spPr>
          <a:xfrm>
            <a:off x="7315200" y="2487168"/>
            <a:ext cx="1463040" cy="292608"/>
          </a:xfrm>
          <a:prstGeom prst="roundRect">
            <a:avLst>
              <a:gd name="adj" fmla="val 15625"/>
            </a:avLst>
          </a:prstGeom>
          <a:solidFill>
            <a:srgbClr val="059669"/>
          </a:solidFill>
          <a:ln w="12700">
            <a:solidFill>
              <a:srgbClr val="059669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24" name="Text 21"/>
          <p:cNvSpPr/>
          <p:nvPr/>
        </p:nvSpPr>
        <p:spPr>
          <a:xfrm>
            <a:off x="7315200" y="2487168"/>
            <a:ext cx="14630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Orta</a:t>
            </a:r>
            <a:endParaRPr lang="en-US" sz="900" dirty="0"/>
          </a:p>
        </p:txBody>
      </p:sp>
      <p:sp>
        <p:nvSpPr>
          <p:cNvPr id="25" name="Shape 22"/>
          <p:cNvSpPr/>
          <p:nvPr/>
        </p:nvSpPr>
        <p:spPr>
          <a:xfrm>
            <a:off x="228600" y="2907792"/>
            <a:ext cx="8686800" cy="475488"/>
          </a:xfrm>
          <a:prstGeom prst="rect">
            <a:avLst/>
          </a:prstGeom>
          <a:solidFill>
            <a:srgbClr val="FFFFFF"/>
          </a:solidFill>
          <a:ln w="3810">
            <a:solidFill>
              <a:srgbClr val="E2E6EA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26" name="Text 23"/>
          <p:cNvSpPr/>
          <p:nvPr/>
        </p:nvSpPr>
        <p:spPr>
          <a:xfrm>
            <a:off x="320040" y="2971800"/>
            <a:ext cx="1645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Bombe Presi</a:t>
            </a:r>
            <a:endParaRPr lang="en-US" sz="1100" dirty="0"/>
          </a:p>
        </p:txBody>
      </p:sp>
      <p:sp>
        <p:nvSpPr>
          <p:cNvPr id="27" name="Text 24"/>
          <p:cNvSpPr/>
          <p:nvPr/>
        </p:nvSpPr>
        <p:spPr>
          <a:xfrm>
            <a:off x="2057400" y="2971800"/>
            <a:ext cx="5074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55F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Düşük hassasiyet → kapak deformasyonu → yeniden imalat</a:t>
            </a:r>
            <a:endParaRPr lang="en-US" sz="1000" dirty="0"/>
          </a:p>
        </p:txBody>
      </p:sp>
      <p:sp>
        <p:nvSpPr>
          <p:cNvPr id="28" name="Shape 25"/>
          <p:cNvSpPr/>
          <p:nvPr/>
        </p:nvSpPr>
        <p:spPr>
          <a:xfrm>
            <a:off x="7315200" y="2999232"/>
            <a:ext cx="1463040" cy="292608"/>
          </a:xfrm>
          <a:prstGeom prst="roundRect">
            <a:avLst>
              <a:gd name="adj" fmla="val 15625"/>
            </a:avLst>
          </a:prstGeom>
          <a:solidFill>
            <a:srgbClr val="99292B"/>
          </a:solidFill>
          <a:ln w="12700">
            <a:solidFill>
              <a:srgbClr val="99292B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29" name="Text 26"/>
          <p:cNvSpPr/>
          <p:nvPr/>
        </p:nvSpPr>
        <p:spPr>
          <a:xfrm>
            <a:off x="7315200" y="2999232"/>
            <a:ext cx="14630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Çok Yüksek</a:t>
            </a:r>
            <a:endParaRPr lang="en-US" sz="900" dirty="0"/>
          </a:p>
        </p:txBody>
      </p:sp>
      <p:sp>
        <p:nvSpPr>
          <p:cNvPr id="30" name="Shape 27"/>
          <p:cNvSpPr/>
          <p:nvPr/>
        </p:nvSpPr>
        <p:spPr>
          <a:xfrm>
            <a:off x="228600" y="3419856"/>
            <a:ext cx="8686800" cy="475488"/>
          </a:xfrm>
          <a:prstGeom prst="rect">
            <a:avLst/>
          </a:prstGeom>
          <a:solidFill>
            <a:srgbClr val="F4F5F7"/>
          </a:solidFill>
          <a:ln w="3810">
            <a:solidFill>
              <a:srgbClr val="E2E6EA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31" name="Text 28"/>
          <p:cNvSpPr/>
          <p:nvPr/>
        </p:nvSpPr>
        <p:spPr>
          <a:xfrm>
            <a:off x="320040" y="3483864"/>
            <a:ext cx="1645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Kenar Sıvama</a:t>
            </a:r>
            <a:endParaRPr lang="en-US" sz="1100" dirty="0"/>
          </a:p>
        </p:txBody>
      </p:sp>
      <p:sp>
        <p:nvSpPr>
          <p:cNvPr id="32" name="Text 29"/>
          <p:cNvSpPr/>
          <p:nvPr/>
        </p:nvSpPr>
        <p:spPr>
          <a:xfrm>
            <a:off x="2057400" y="3483864"/>
            <a:ext cx="5074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55F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Tolerans sapması → flanş uyumsuzluğu → gecikme</a:t>
            </a:r>
            <a:endParaRPr lang="en-US" sz="1000" dirty="0"/>
          </a:p>
        </p:txBody>
      </p:sp>
      <p:sp>
        <p:nvSpPr>
          <p:cNvPr id="33" name="Shape 30"/>
          <p:cNvSpPr/>
          <p:nvPr/>
        </p:nvSpPr>
        <p:spPr>
          <a:xfrm>
            <a:off x="7315200" y="3511296"/>
            <a:ext cx="1463040" cy="292608"/>
          </a:xfrm>
          <a:prstGeom prst="roundRect">
            <a:avLst>
              <a:gd name="adj" fmla="val 15625"/>
            </a:avLst>
          </a:prstGeom>
          <a:solidFill>
            <a:srgbClr val="DC6803"/>
          </a:solidFill>
          <a:ln w="12700">
            <a:solidFill>
              <a:srgbClr val="DC6803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34" name="Text 31"/>
          <p:cNvSpPr/>
          <p:nvPr/>
        </p:nvSpPr>
        <p:spPr>
          <a:xfrm>
            <a:off x="7315200" y="3511296"/>
            <a:ext cx="14630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Orta-Yüksek</a:t>
            </a:r>
            <a:endParaRPr lang="en-US" sz="900" dirty="0"/>
          </a:p>
        </p:txBody>
      </p:sp>
      <p:sp>
        <p:nvSpPr>
          <p:cNvPr id="35" name="Shape 32"/>
          <p:cNvSpPr/>
          <p:nvPr/>
        </p:nvSpPr>
        <p:spPr>
          <a:xfrm>
            <a:off x="228600" y="3931920"/>
            <a:ext cx="8686800" cy="475488"/>
          </a:xfrm>
          <a:prstGeom prst="rect">
            <a:avLst/>
          </a:prstGeom>
          <a:solidFill>
            <a:srgbClr val="FFFFFF"/>
          </a:solidFill>
          <a:ln w="3810">
            <a:solidFill>
              <a:srgbClr val="E2E6EA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36" name="Text 33"/>
          <p:cNvSpPr/>
          <p:nvPr/>
        </p:nvSpPr>
        <p:spPr>
          <a:xfrm>
            <a:off x="320040" y="3995928"/>
            <a:ext cx="1645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Kaynak</a:t>
            </a:r>
            <a:endParaRPr lang="en-US" sz="1100" dirty="0"/>
          </a:p>
        </p:txBody>
      </p:sp>
      <p:sp>
        <p:nvSpPr>
          <p:cNvPr id="37" name="Text 34"/>
          <p:cNvSpPr/>
          <p:nvPr/>
        </p:nvSpPr>
        <p:spPr>
          <a:xfrm>
            <a:off x="2057400" y="3995928"/>
            <a:ext cx="5074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55F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Kötü konumlandırma → süreksiz dikiş → test red</a:t>
            </a:r>
            <a:endParaRPr lang="en-US" sz="1000" dirty="0"/>
          </a:p>
        </p:txBody>
      </p:sp>
      <p:sp>
        <p:nvSpPr>
          <p:cNvPr id="38" name="Shape 35"/>
          <p:cNvSpPr/>
          <p:nvPr/>
        </p:nvSpPr>
        <p:spPr>
          <a:xfrm>
            <a:off x="7315200" y="4023360"/>
            <a:ext cx="1463040" cy="292608"/>
          </a:xfrm>
          <a:prstGeom prst="roundRect">
            <a:avLst>
              <a:gd name="adj" fmla="val 15625"/>
            </a:avLst>
          </a:prstGeom>
          <a:solidFill>
            <a:srgbClr val="D97706"/>
          </a:solidFill>
          <a:ln w="12700">
            <a:solidFill>
              <a:srgbClr val="D97706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39" name="Text 36"/>
          <p:cNvSpPr/>
          <p:nvPr/>
        </p:nvSpPr>
        <p:spPr>
          <a:xfrm>
            <a:off x="7315200" y="4023360"/>
            <a:ext cx="14630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Yüksek</a:t>
            </a:r>
            <a:endParaRPr lang="en-US" sz="900" dirty="0"/>
          </a:p>
        </p:txBody>
      </p:sp>
      <p:sp>
        <p:nvSpPr>
          <p:cNvPr id="40" name="Text 37"/>
          <p:cNvSpPr/>
          <p:nvPr/>
        </p:nvSpPr>
        <p:spPr>
          <a:xfrm>
            <a:off x="228600" y="4471416"/>
            <a:ext cx="85953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555F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"Her adımdaki hata bir sonrakine taşınır. Akyapak entegre çözümü bu zinciri kırar."</a:t>
            </a:r>
            <a:endParaRPr lang="en-US" sz="11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164592"/>
            <a:ext cx="64008" cy="658368"/>
          </a:xfrm>
          <a:prstGeom prst="rect">
            <a:avLst/>
          </a:prstGeom>
          <a:solidFill>
            <a:srgbClr val="99292B"/>
          </a:solidFill>
          <a:ln w="12700">
            <a:solidFill>
              <a:srgbClr val="99292B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3" name="Text 1"/>
          <p:cNvSpPr/>
          <p:nvPr/>
        </p:nvSpPr>
        <p:spPr>
          <a:xfrm>
            <a:off x="201168" y="164592"/>
            <a:ext cx="84124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Çevrim Süresi &amp; Verimlilik Karşılaştırması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0" y="4800600"/>
            <a:ext cx="9144000" cy="342900"/>
          </a:xfrm>
          <a:prstGeom prst="rect">
            <a:avLst/>
          </a:prstGeom>
          <a:solidFill>
            <a:srgbClr val="2B2B2B"/>
          </a:solidFill>
          <a:ln w="12700">
            <a:solidFill>
              <a:srgbClr val="2B2B2B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400" y="4818888"/>
            <a:ext cx="1234440" cy="292608"/>
          </a:xfrm>
          <a:prstGeom prst="rect">
            <a:avLst/>
          </a:prstGeom>
        </p:spPr>
      </p:pic>
      <p:graphicFrame>
        <p:nvGraphicFramePr>
          <p:cNvPr id="6" name="Chart 0"/>
          <p:cNvGraphicFramePr/>
          <p:nvPr/>
        </p:nvGraphicFramePr>
        <p:xfrm>
          <a:off x="274320" y="960120"/>
          <a:ext cx="8595360" cy="365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164592"/>
            <a:ext cx="64008" cy="658368"/>
          </a:xfrm>
          <a:prstGeom prst="rect">
            <a:avLst/>
          </a:prstGeom>
          <a:solidFill>
            <a:srgbClr val="99292B"/>
          </a:solidFill>
          <a:ln w="12700">
            <a:solidFill>
              <a:srgbClr val="99292B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3" name="Text 1"/>
          <p:cNvSpPr/>
          <p:nvPr/>
        </p:nvSpPr>
        <p:spPr>
          <a:xfrm>
            <a:off x="201168" y="164592"/>
            <a:ext cx="84124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Kalite Standartlarına Uyum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0" y="4800600"/>
            <a:ext cx="9144000" cy="342900"/>
          </a:xfrm>
          <a:prstGeom prst="rect">
            <a:avLst/>
          </a:prstGeom>
          <a:solidFill>
            <a:srgbClr val="2B2B2B"/>
          </a:solidFill>
          <a:ln w="12700">
            <a:solidFill>
              <a:srgbClr val="2B2B2B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400" y="4818888"/>
            <a:ext cx="1234440" cy="292608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274320" y="1051560"/>
            <a:ext cx="8595360" cy="1051560"/>
          </a:xfrm>
          <a:prstGeom prst="roundRect">
            <a:avLst>
              <a:gd name="adj" fmla="val 6957"/>
            </a:avLst>
          </a:prstGeom>
          <a:solidFill>
            <a:srgbClr val="F4F5F7"/>
          </a:solidFill>
          <a:ln w="6350">
            <a:solidFill>
              <a:srgbClr val="E2E6EA"/>
            </a:solidFill>
            <a:prstDash val="solid"/>
          </a:ln>
          <a:effectLst>
            <a:outerShdw blurRad="762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tr-TR"/>
          </a:p>
        </p:txBody>
      </p:sp>
      <p:sp>
        <p:nvSpPr>
          <p:cNvPr id="7" name="Shape 4"/>
          <p:cNvSpPr/>
          <p:nvPr/>
        </p:nvSpPr>
        <p:spPr>
          <a:xfrm>
            <a:off x="274320" y="1051560"/>
            <a:ext cx="2011680" cy="1051560"/>
          </a:xfrm>
          <a:prstGeom prst="roundRect">
            <a:avLst>
              <a:gd name="adj" fmla="val 6957"/>
            </a:avLst>
          </a:prstGeom>
          <a:solidFill>
            <a:srgbClr val="99292B"/>
          </a:solidFill>
          <a:ln w="12700">
            <a:solidFill>
              <a:srgbClr val="99292B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8" name="Text 5"/>
          <p:cNvSpPr/>
          <p:nvPr/>
        </p:nvSpPr>
        <p:spPr>
          <a:xfrm>
            <a:off x="320040" y="1353312"/>
            <a:ext cx="19202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PED 2014/68/EU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2423160" y="1234440"/>
            <a:ext cx="630936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555F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Basınçlı ekipman direktifi — Avrupa pazarı için zorunlu. Akyapak makineleri PED uyumlu tolerans aralıklarında çalışır.</a:t>
            </a:r>
            <a:endParaRPr lang="en-US" sz="1200" dirty="0"/>
          </a:p>
        </p:txBody>
      </p:sp>
      <p:sp>
        <p:nvSpPr>
          <p:cNvPr id="10" name="Shape 7"/>
          <p:cNvSpPr/>
          <p:nvPr/>
        </p:nvSpPr>
        <p:spPr>
          <a:xfrm>
            <a:off x="274320" y="2240280"/>
            <a:ext cx="8595360" cy="1051560"/>
          </a:xfrm>
          <a:prstGeom prst="roundRect">
            <a:avLst>
              <a:gd name="adj" fmla="val 6957"/>
            </a:avLst>
          </a:prstGeom>
          <a:solidFill>
            <a:srgbClr val="F4F5F7"/>
          </a:solidFill>
          <a:ln w="6350">
            <a:solidFill>
              <a:srgbClr val="E2E6EA"/>
            </a:solidFill>
            <a:prstDash val="solid"/>
          </a:ln>
          <a:effectLst>
            <a:outerShdw blurRad="762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tr-TR"/>
          </a:p>
        </p:txBody>
      </p:sp>
      <p:sp>
        <p:nvSpPr>
          <p:cNvPr id="11" name="Shape 8"/>
          <p:cNvSpPr/>
          <p:nvPr/>
        </p:nvSpPr>
        <p:spPr>
          <a:xfrm>
            <a:off x="274320" y="2240280"/>
            <a:ext cx="2011680" cy="1051560"/>
          </a:xfrm>
          <a:prstGeom prst="roundRect">
            <a:avLst>
              <a:gd name="adj" fmla="val 6957"/>
            </a:avLst>
          </a:prstGeom>
          <a:solidFill>
            <a:srgbClr val="99292B"/>
          </a:solidFill>
          <a:ln w="12700">
            <a:solidFill>
              <a:srgbClr val="99292B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2" name="Text 9"/>
          <p:cNvSpPr/>
          <p:nvPr/>
        </p:nvSpPr>
        <p:spPr>
          <a:xfrm>
            <a:off x="320040" y="2542032"/>
            <a:ext cx="19202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ASME Sec. VIII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2423160" y="2423160"/>
            <a:ext cx="630936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555F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Amerikan basınçlı kap standardı. Bombe presi ve kenar sıvamada geometri hassasiyeti doğrudan ASME testlerini etkiler.</a:t>
            </a:r>
            <a:endParaRPr lang="en-US" sz="1200" dirty="0"/>
          </a:p>
        </p:txBody>
      </p:sp>
      <p:sp>
        <p:nvSpPr>
          <p:cNvPr id="14" name="Shape 11"/>
          <p:cNvSpPr/>
          <p:nvPr/>
        </p:nvSpPr>
        <p:spPr>
          <a:xfrm>
            <a:off x="274320" y="3429000"/>
            <a:ext cx="8595360" cy="1051560"/>
          </a:xfrm>
          <a:prstGeom prst="roundRect">
            <a:avLst>
              <a:gd name="adj" fmla="val 6957"/>
            </a:avLst>
          </a:prstGeom>
          <a:solidFill>
            <a:srgbClr val="F4F5F7"/>
          </a:solidFill>
          <a:ln w="6350">
            <a:solidFill>
              <a:srgbClr val="E2E6EA"/>
            </a:solidFill>
            <a:prstDash val="solid"/>
          </a:ln>
          <a:effectLst>
            <a:outerShdw blurRad="762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tr-TR"/>
          </a:p>
        </p:txBody>
      </p:sp>
      <p:sp>
        <p:nvSpPr>
          <p:cNvPr id="15" name="Shape 12"/>
          <p:cNvSpPr/>
          <p:nvPr/>
        </p:nvSpPr>
        <p:spPr>
          <a:xfrm>
            <a:off x="274320" y="3429000"/>
            <a:ext cx="2011680" cy="1051560"/>
          </a:xfrm>
          <a:prstGeom prst="roundRect">
            <a:avLst>
              <a:gd name="adj" fmla="val 6957"/>
            </a:avLst>
          </a:prstGeom>
          <a:solidFill>
            <a:srgbClr val="99292B"/>
          </a:solidFill>
          <a:ln w="12700">
            <a:solidFill>
              <a:srgbClr val="99292B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6" name="Text 13"/>
          <p:cNvSpPr/>
          <p:nvPr/>
        </p:nvSpPr>
        <p:spPr>
          <a:xfrm>
            <a:off x="320040" y="3730752"/>
            <a:ext cx="19202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TSE EN 13445</a:t>
            </a:r>
            <a:endParaRPr lang="en-US" sz="1200" dirty="0"/>
          </a:p>
        </p:txBody>
      </p:sp>
      <p:sp>
        <p:nvSpPr>
          <p:cNvPr id="17" name="Text 14"/>
          <p:cNvSpPr/>
          <p:nvPr/>
        </p:nvSpPr>
        <p:spPr>
          <a:xfrm>
            <a:off x="2423160" y="3611880"/>
            <a:ext cx="630936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555F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Türkiye ve AB geçerliliğinde kaynaklı basınçlı kaplar standardı. Kaynak hat çözümleri bu standarda göre optimize edilmiştir.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274320" y="4462272"/>
            <a:ext cx="85953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i="1" dirty="0">
                <a:solidFill>
                  <a:srgbClr val="9929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Makine hassasiyeti = denetim kolaylığı = pazar güvencesi</a:t>
            </a:r>
            <a:endParaRPr lang="en-US" sz="1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164592"/>
            <a:ext cx="64008" cy="658368"/>
          </a:xfrm>
          <a:prstGeom prst="rect">
            <a:avLst/>
          </a:prstGeom>
          <a:solidFill>
            <a:srgbClr val="99292B"/>
          </a:solidFill>
          <a:ln w="12700">
            <a:solidFill>
              <a:srgbClr val="99292B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3" name="Text 1"/>
          <p:cNvSpPr/>
          <p:nvPr/>
        </p:nvSpPr>
        <p:spPr>
          <a:xfrm>
            <a:off x="201168" y="164592"/>
            <a:ext cx="84124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Vaka Analizi 1 — Bombe Presi Kurulumu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0" y="4800600"/>
            <a:ext cx="9144000" cy="342900"/>
          </a:xfrm>
          <a:prstGeom prst="rect">
            <a:avLst/>
          </a:prstGeom>
          <a:solidFill>
            <a:srgbClr val="2B2B2B"/>
          </a:solidFill>
          <a:ln w="12700">
            <a:solidFill>
              <a:srgbClr val="2B2B2B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400" y="4818888"/>
            <a:ext cx="1234440" cy="292608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228600" y="960120"/>
            <a:ext cx="2834640" cy="3657600"/>
          </a:xfrm>
          <a:prstGeom prst="roundRect">
            <a:avLst>
              <a:gd name="adj" fmla="val 2581"/>
            </a:avLst>
          </a:prstGeom>
          <a:solidFill>
            <a:srgbClr val="991B1B"/>
          </a:solidFill>
          <a:ln w="12700">
            <a:solidFill>
              <a:srgbClr val="991B1B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7" name="Text 4"/>
          <p:cNvSpPr/>
          <p:nvPr/>
        </p:nvSpPr>
        <p:spPr>
          <a:xfrm>
            <a:off x="228600" y="1051560"/>
            <a:ext cx="2834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SORUN</a:t>
            </a:r>
            <a:endParaRPr lang="en-US" sz="1200" dirty="0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8328" y="1691640"/>
            <a:ext cx="228600" cy="22860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640080" y="1673352"/>
            <a:ext cx="235915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Kapak deformasyonu: %18</a:t>
            </a:r>
            <a:endParaRPr lang="en-US" sz="105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8328" y="2212848"/>
            <a:ext cx="228600" cy="228600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640080" y="2194560"/>
            <a:ext cx="235915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Tolerans sapması: ±4 mm</a:t>
            </a:r>
            <a:endParaRPr lang="en-US" sz="1050" dirty="0"/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8328" y="2734056"/>
            <a:ext cx="228600" cy="228600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640080" y="2715768"/>
            <a:ext cx="235915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Günde 3–5 hurda kapak</a:t>
            </a:r>
            <a:endParaRPr lang="en-US" sz="1050" dirty="0"/>
          </a:p>
        </p:txBody>
      </p:sp>
      <p:pic>
        <p:nvPicPr>
          <p:cNvPr id="14" name="Image 4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8328" y="3255264"/>
            <a:ext cx="228600" cy="228600"/>
          </a:xfrm>
          <a:prstGeom prst="rect">
            <a:avLst/>
          </a:prstGeom>
        </p:spPr>
      </p:pic>
      <p:sp>
        <p:nvSpPr>
          <p:cNvPr id="15" name="Text 8"/>
          <p:cNvSpPr/>
          <p:nvPr/>
        </p:nvSpPr>
        <p:spPr>
          <a:xfrm>
            <a:off x="640080" y="3236976"/>
            <a:ext cx="235915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ASME testlerinde %30 red</a:t>
            </a:r>
            <a:endParaRPr lang="en-US" sz="1050" dirty="0"/>
          </a:p>
        </p:txBody>
      </p:sp>
      <p:pic>
        <p:nvPicPr>
          <p:cNvPr id="16" name="Image 5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8328" y="3776472"/>
            <a:ext cx="228600" cy="228600"/>
          </a:xfrm>
          <a:prstGeom prst="rect">
            <a:avLst/>
          </a:prstGeom>
        </p:spPr>
      </p:pic>
      <p:sp>
        <p:nvSpPr>
          <p:cNvPr id="17" name="Text 9"/>
          <p:cNvSpPr/>
          <p:nvPr/>
        </p:nvSpPr>
        <p:spPr>
          <a:xfrm>
            <a:off x="640080" y="3758184"/>
            <a:ext cx="235915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Yeniden imalat: 2–3 gün</a:t>
            </a:r>
            <a:endParaRPr lang="en-US" sz="1050" dirty="0"/>
          </a:p>
        </p:txBody>
      </p:sp>
      <p:sp>
        <p:nvSpPr>
          <p:cNvPr id="18" name="Shape 10"/>
          <p:cNvSpPr/>
          <p:nvPr/>
        </p:nvSpPr>
        <p:spPr>
          <a:xfrm>
            <a:off x="3154680" y="960120"/>
            <a:ext cx="2834640" cy="3657600"/>
          </a:xfrm>
          <a:prstGeom prst="roundRect">
            <a:avLst>
              <a:gd name="adj" fmla="val 2581"/>
            </a:avLst>
          </a:prstGeom>
          <a:solidFill>
            <a:srgbClr val="2D3748"/>
          </a:solidFill>
          <a:ln w="12700">
            <a:solidFill>
              <a:srgbClr val="2D3748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9" name="Text 11"/>
          <p:cNvSpPr/>
          <p:nvPr/>
        </p:nvSpPr>
        <p:spPr>
          <a:xfrm>
            <a:off x="3154680" y="1051560"/>
            <a:ext cx="2834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AKYAPAK ÇÖZÜMÜ</a:t>
            </a:r>
            <a:endParaRPr lang="en-US" sz="1200" dirty="0"/>
          </a:p>
        </p:txBody>
      </p:sp>
      <p:pic>
        <p:nvPicPr>
          <p:cNvPr id="20" name="Image 6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64408" y="1691640"/>
            <a:ext cx="228600" cy="228600"/>
          </a:xfrm>
          <a:prstGeom prst="rect">
            <a:avLst/>
          </a:prstGeom>
        </p:spPr>
      </p:pic>
      <p:sp>
        <p:nvSpPr>
          <p:cNvPr id="21" name="Text 12"/>
          <p:cNvSpPr/>
          <p:nvPr/>
        </p:nvSpPr>
        <p:spPr>
          <a:xfrm>
            <a:off x="3566160" y="1673352"/>
            <a:ext cx="235915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BMB-P 400 Ton bombe presi</a:t>
            </a:r>
            <a:endParaRPr lang="en-US" sz="1050" dirty="0"/>
          </a:p>
        </p:txBody>
      </p:sp>
      <p:pic>
        <p:nvPicPr>
          <p:cNvPr id="22" name="Image 7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64408" y="2212848"/>
            <a:ext cx="228600" cy="228600"/>
          </a:xfrm>
          <a:prstGeom prst="rect">
            <a:avLst/>
          </a:prstGeom>
        </p:spPr>
      </p:pic>
      <p:sp>
        <p:nvSpPr>
          <p:cNvPr id="23" name="Text 13"/>
          <p:cNvSpPr/>
          <p:nvPr/>
        </p:nvSpPr>
        <p:spPr>
          <a:xfrm>
            <a:off x="3566160" y="2194560"/>
            <a:ext cx="235915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Manipülatörlü otomatik sistem</a:t>
            </a:r>
            <a:endParaRPr lang="en-US" sz="1050" dirty="0"/>
          </a:p>
        </p:txBody>
      </p:sp>
      <p:pic>
        <p:nvPicPr>
          <p:cNvPr id="24" name="Image 8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64408" y="2734056"/>
            <a:ext cx="228600" cy="228600"/>
          </a:xfrm>
          <a:prstGeom prst="rect">
            <a:avLst/>
          </a:prstGeom>
        </p:spPr>
      </p:pic>
      <p:sp>
        <p:nvSpPr>
          <p:cNvPr id="25" name="Text 14"/>
          <p:cNvSpPr/>
          <p:nvPr/>
        </p:nvSpPr>
        <p:spPr>
          <a:xfrm>
            <a:off x="3566160" y="2715768"/>
            <a:ext cx="235915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Kolon-Bom entegrasyonu</a:t>
            </a:r>
            <a:endParaRPr lang="en-US" sz="1050" dirty="0"/>
          </a:p>
        </p:txBody>
      </p:sp>
      <p:pic>
        <p:nvPicPr>
          <p:cNvPr id="26" name="Image 9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64408" y="3255264"/>
            <a:ext cx="228600" cy="228600"/>
          </a:xfrm>
          <a:prstGeom prst="rect">
            <a:avLst/>
          </a:prstGeom>
        </p:spPr>
      </p:pic>
      <p:sp>
        <p:nvSpPr>
          <p:cNvPr id="27" name="Text 15"/>
          <p:cNvSpPr/>
          <p:nvPr/>
        </p:nvSpPr>
        <p:spPr>
          <a:xfrm>
            <a:off x="3566160" y="3236976"/>
            <a:ext cx="235915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Fit-Up hattı iyileştirmesi</a:t>
            </a:r>
            <a:endParaRPr lang="en-US" sz="1050" dirty="0"/>
          </a:p>
        </p:txBody>
      </p:sp>
      <p:pic>
        <p:nvPicPr>
          <p:cNvPr id="28" name="Image 10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64408" y="3776472"/>
            <a:ext cx="228600" cy="228600"/>
          </a:xfrm>
          <a:prstGeom prst="rect">
            <a:avLst/>
          </a:prstGeom>
        </p:spPr>
      </p:pic>
      <p:sp>
        <p:nvSpPr>
          <p:cNvPr id="29" name="Text 16"/>
          <p:cNvSpPr/>
          <p:nvPr/>
        </p:nvSpPr>
        <p:spPr>
          <a:xfrm>
            <a:off x="3566160" y="3758184"/>
            <a:ext cx="235915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Operatör eğitimi ve devreye alma</a:t>
            </a:r>
            <a:endParaRPr lang="en-US" sz="1050" dirty="0"/>
          </a:p>
        </p:txBody>
      </p:sp>
      <p:sp>
        <p:nvSpPr>
          <p:cNvPr id="30" name="Shape 17"/>
          <p:cNvSpPr/>
          <p:nvPr/>
        </p:nvSpPr>
        <p:spPr>
          <a:xfrm>
            <a:off x="6080760" y="960120"/>
            <a:ext cx="2834640" cy="3657600"/>
          </a:xfrm>
          <a:prstGeom prst="roundRect">
            <a:avLst>
              <a:gd name="adj" fmla="val 2581"/>
            </a:avLst>
          </a:prstGeom>
          <a:solidFill>
            <a:srgbClr val="065F46"/>
          </a:solidFill>
          <a:ln w="12700">
            <a:solidFill>
              <a:srgbClr val="065F46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31" name="Text 18"/>
          <p:cNvSpPr/>
          <p:nvPr/>
        </p:nvSpPr>
        <p:spPr>
          <a:xfrm>
            <a:off x="6080760" y="1051560"/>
            <a:ext cx="2834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SONUÇ</a:t>
            </a:r>
            <a:endParaRPr lang="en-US" sz="1200" dirty="0"/>
          </a:p>
        </p:txBody>
      </p:sp>
      <p:pic>
        <p:nvPicPr>
          <p:cNvPr id="32" name="Image 1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0488" y="1691640"/>
            <a:ext cx="228600" cy="228600"/>
          </a:xfrm>
          <a:prstGeom prst="rect">
            <a:avLst/>
          </a:prstGeom>
        </p:spPr>
      </p:pic>
      <p:sp>
        <p:nvSpPr>
          <p:cNvPr id="33" name="Text 19"/>
          <p:cNvSpPr/>
          <p:nvPr/>
        </p:nvSpPr>
        <p:spPr>
          <a:xfrm>
            <a:off x="6492240" y="1673352"/>
            <a:ext cx="235915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Deformasyon: %18 → %1,2</a:t>
            </a:r>
            <a:endParaRPr lang="en-US" sz="1050" dirty="0"/>
          </a:p>
        </p:txBody>
      </p:sp>
      <p:pic>
        <p:nvPicPr>
          <p:cNvPr id="34" name="Image 1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0488" y="2212848"/>
            <a:ext cx="228600" cy="228600"/>
          </a:xfrm>
          <a:prstGeom prst="rect">
            <a:avLst/>
          </a:prstGeom>
        </p:spPr>
      </p:pic>
      <p:sp>
        <p:nvSpPr>
          <p:cNvPr id="35" name="Text 20"/>
          <p:cNvSpPr/>
          <p:nvPr/>
        </p:nvSpPr>
        <p:spPr>
          <a:xfrm>
            <a:off x="6492240" y="2194560"/>
            <a:ext cx="235915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Tolerans: ±4 mm → ±0,8 mm</a:t>
            </a:r>
            <a:endParaRPr lang="en-US" sz="1050" dirty="0"/>
          </a:p>
        </p:txBody>
      </p:sp>
      <p:pic>
        <p:nvPicPr>
          <p:cNvPr id="36" name="Image 1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0488" y="2734056"/>
            <a:ext cx="228600" cy="228600"/>
          </a:xfrm>
          <a:prstGeom prst="rect">
            <a:avLst/>
          </a:prstGeom>
        </p:spPr>
      </p:pic>
      <p:sp>
        <p:nvSpPr>
          <p:cNvPr id="37" name="Text 21"/>
          <p:cNvSpPr/>
          <p:nvPr/>
        </p:nvSpPr>
        <p:spPr>
          <a:xfrm>
            <a:off x="6492240" y="2715768"/>
            <a:ext cx="235915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Hurda: günde 0–1 adede düştü</a:t>
            </a:r>
            <a:endParaRPr lang="en-US" sz="1050" dirty="0"/>
          </a:p>
        </p:txBody>
      </p:sp>
      <p:pic>
        <p:nvPicPr>
          <p:cNvPr id="38" name="Image 14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0488" y="3255264"/>
            <a:ext cx="228600" cy="228600"/>
          </a:xfrm>
          <a:prstGeom prst="rect">
            <a:avLst/>
          </a:prstGeom>
        </p:spPr>
      </p:pic>
      <p:sp>
        <p:nvSpPr>
          <p:cNvPr id="39" name="Text 22"/>
          <p:cNvSpPr/>
          <p:nvPr/>
        </p:nvSpPr>
        <p:spPr>
          <a:xfrm>
            <a:off x="6492240" y="3236976"/>
            <a:ext cx="235915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ASME red oranı sıfıra yaklaştı</a:t>
            </a:r>
            <a:endParaRPr lang="en-US" sz="1050" dirty="0"/>
          </a:p>
        </p:txBody>
      </p:sp>
      <p:pic>
        <p:nvPicPr>
          <p:cNvPr id="40" name="Image 15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0488" y="3776472"/>
            <a:ext cx="228600" cy="228600"/>
          </a:xfrm>
          <a:prstGeom prst="rect">
            <a:avLst/>
          </a:prstGeom>
        </p:spPr>
      </p:pic>
      <p:sp>
        <p:nvSpPr>
          <p:cNvPr id="41" name="Text 23"/>
          <p:cNvSpPr/>
          <p:nvPr/>
        </p:nvSpPr>
        <p:spPr>
          <a:xfrm>
            <a:off x="6492240" y="3758184"/>
            <a:ext cx="235915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Yıllık hurda maliyeti -%87</a:t>
            </a:r>
            <a:endParaRPr lang="en-US" sz="10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164592"/>
            <a:ext cx="64008" cy="658368"/>
          </a:xfrm>
          <a:prstGeom prst="rect">
            <a:avLst/>
          </a:prstGeom>
          <a:solidFill>
            <a:srgbClr val="99292B"/>
          </a:solidFill>
          <a:ln w="12700">
            <a:solidFill>
              <a:srgbClr val="99292B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3" name="Text 1"/>
          <p:cNvSpPr/>
          <p:nvPr/>
        </p:nvSpPr>
        <p:spPr>
          <a:xfrm>
            <a:off x="201168" y="164592"/>
            <a:ext cx="84124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Vaka Analizi 2 — Kenar Sıvamada Tolerans Problemi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0" y="4800600"/>
            <a:ext cx="9144000" cy="342900"/>
          </a:xfrm>
          <a:prstGeom prst="rect">
            <a:avLst/>
          </a:prstGeom>
          <a:solidFill>
            <a:srgbClr val="2B2B2B"/>
          </a:solidFill>
          <a:ln w="12700">
            <a:solidFill>
              <a:srgbClr val="2B2B2B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400" y="4818888"/>
            <a:ext cx="1234440" cy="292608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868680" y="1024128"/>
            <a:ext cx="804672" cy="804672"/>
          </a:xfrm>
          <a:prstGeom prst="ellipse">
            <a:avLst/>
          </a:prstGeom>
          <a:solidFill>
            <a:srgbClr val="99292B"/>
          </a:solidFill>
          <a:ln w="12700">
            <a:solidFill>
              <a:srgbClr val="99292B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7" name="Text 4"/>
          <p:cNvSpPr/>
          <p:nvPr/>
        </p:nvSpPr>
        <p:spPr>
          <a:xfrm>
            <a:off x="868680" y="1024128"/>
            <a:ext cx="804672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1700" dirty="0"/>
          </a:p>
        </p:txBody>
      </p:sp>
      <p:sp>
        <p:nvSpPr>
          <p:cNvPr id="8" name="Shape 5"/>
          <p:cNvSpPr/>
          <p:nvPr/>
        </p:nvSpPr>
        <p:spPr>
          <a:xfrm>
            <a:off x="228600" y="1920240"/>
            <a:ext cx="2011680" cy="2651760"/>
          </a:xfrm>
          <a:prstGeom prst="roundRect">
            <a:avLst>
              <a:gd name="adj" fmla="val 3636"/>
            </a:avLst>
          </a:prstGeom>
          <a:solidFill>
            <a:srgbClr val="F4F5F7"/>
          </a:solidFill>
          <a:ln w="6350">
            <a:solidFill>
              <a:srgbClr val="E2E6EA"/>
            </a:solidFill>
            <a:prstDash val="solid"/>
          </a:ln>
          <a:effectLst>
            <a:outerShdw blurRad="762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tr-TR"/>
          </a:p>
        </p:txBody>
      </p:sp>
      <p:sp>
        <p:nvSpPr>
          <p:cNvPr id="9" name="Text 6"/>
          <p:cNvSpPr/>
          <p:nvPr/>
        </p:nvSpPr>
        <p:spPr>
          <a:xfrm>
            <a:off x="274320" y="2029968"/>
            <a:ext cx="192024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Saha Tespiti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320040" y="2514600"/>
            <a:ext cx="1828800" cy="1920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55F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Flanş uyumsuzluğu nedeniyle kapak-gövde birleşiminde sızdırmazlık testi başarısızlığı. Teslimatta 3 hafta gecikme.</a:t>
            </a:r>
            <a:endParaRPr lang="en-US" sz="1000" dirty="0"/>
          </a:p>
        </p:txBody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04288" y="1143000"/>
            <a:ext cx="301752" cy="502920"/>
          </a:xfrm>
          <a:prstGeom prst="rect">
            <a:avLst/>
          </a:prstGeom>
        </p:spPr>
      </p:pic>
      <p:sp>
        <p:nvSpPr>
          <p:cNvPr id="12" name="Shape 8"/>
          <p:cNvSpPr/>
          <p:nvPr/>
        </p:nvSpPr>
        <p:spPr>
          <a:xfrm>
            <a:off x="3044952" y="1024128"/>
            <a:ext cx="804672" cy="804672"/>
          </a:xfrm>
          <a:prstGeom prst="ellipse">
            <a:avLst/>
          </a:prstGeom>
          <a:solidFill>
            <a:srgbClr val="99292B"/>
          </a:solidFill>
          <a:ln w="12700">
            <a:solidFill>
              <a:srgbClr val="99292B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3" name="Text 9"/>
          <p:cNvSpPr/>
          <p:nvPr/>
        </p:nvSpPr>
        <p:spPr>
          <a:xfrm>
            <a:off x="3044952" y="1024128"/>
            <a:ext cx="804672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1700" dirty="0"/>
          </a:p>
        </p:txBody>
      </p:sp>
      <p:sp>
        <p:nvSpPr>
          <p:cNvPr id="14" name="Shape 10"/>
          <p:cNvSpPr/>
          <p:nvPr/>
        </p:nvSpPr>
        <p:spPr>
          <a:xfrm>
            <a:off x="2404872" y="1920240"/>
            <a:ext cx="2011680" cy="2651760"/>
          </a:xfrm>
          <a:prstGeom prst="roundRect">
            <a:avLst>
              <a:gd name="adj" fmla="val 3636"/>
            </a:avLst>
          </a:prstGeom>
          <a:solidFill>
            <a:srgbClr val="F4F5F7"/>
          </a:solidFill>
          <a:ln w="6350">
            <a:solidFill>
              <a:srgbClr val="E2E6EA"/>
            </a:solidFill>
            <a:prstDash val="solid"/>
          </a:ln>
          <a:effectLst>
            <a:outerShdw blurRad="762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tr-TR"/>
          </a:p>
        </p:txBody>
      </p:sp>
      <p:sp>
        <p:nvSpPr>
          <p:cNvPr id="15" name="Text 11"/>
          <p:cNvSpPr/>
          <p:nvPr/>
        </p:nvSpPr>
        <p:spPr>
          <a:xfrm>
            <a:off x="2450592" y="2029968"/>
            <a:ext cx="192024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Kök Neden</a:t>
            </a:r>
            <a:endParaRPr lang="en-US" sz="1200" dirty="0"/>
          </a:p>
        </p:txBody>
      </p:sp>
      <p:sp>
        <p:nvSpPr>
          <p:cNvPr id="16" name="Text 12"/>
          <p:cNvSpPr/>
          <p:nvPr/>
        </p:nvSpPr>
        <p:spPr>
          <a:xfrm>
            <a:off x="2496312" y="2514600"/>
            <a:ext cx="1828800" cy="1920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55F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Eski sıvama makinesinde kalıp aşınması ve hidrolik basınç tutarsızlığı. Her seri farklı radius çıkıyor.</a:t>
            </a:r>
            <a:endParaRPr lang="en-US" sz="1000" dirty="0"/>
          </a:p>
        </p:txBody>
      </p:sp>
      <p:pic>
        <p:nvPicPr>
          <p:cNvPr id="17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0560" y="1143000"/>
            <a:ext cx="301752" cy="502920"/>
          </a:xfrm>
          <a:prstGeom prst="rect">
            <a:avLst/>
          </a:prstGeom>
        </p:spPr>
      </p:pic>
      <p:sp>
        <p:nvSpPr>
          <p:cNvPr id="18" name="Shape 13"/>
          <p:cNvSpPr/>
          <p:nvPr/>
        </p:nvSpPr>
        <p:spPr>
          <a:xfrm>
            <a:off x="5221224" y="1024128"/>
            <a:ext cx="804672" cy="804672"/>
          </a:xfrm>
          <a:prstGeom prst="ellipse">
            <a:avLst/>
          </a:prstGeom>
          <a:solidFill>
            <a:srgbClr val="99292B"/>
          </a:solidFill>
          <a:ln w="12700">
            <a:solidFill>
              <a:srgbClr val="99292B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9" name="Text 14"/>
          <p:cNvSpPr/>
          <p:nvPr/>
        </p:nvSpPr>
        <p:spPr>
          <a:xfrm>
            <a:off x="5221224" y="1024128"/>
            <a:ext cx="804672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1700" dirty="0"/>
          </a:p>
        </p:txBody>
      </p:sp>
      <p:sp>
        <p:nvSpPr>
          <p:cNvPr id="20" name="Shape 15"/>
          <p:cNvSpPr/>
          <p:nvPr/>
        </p:nvSpPr>
        <p:spPr>
          <a:xfrm>
            <a:off x="4581144" y="1920240"/>
            <a:ext cx="2011680" cy="2651760"/>
          </a:xfrm>
          <a:prstGeom prst="roundRect">
            <a:avLst>
              <a:gd name="adj" fmla="val 3636"/>
            </a:avLst>
          </a:prstGeom>
          <a:solidFill>
            <a:srgbClr val="F4F5F7"/>
          </a:solidFill>
          <a:ln w="6350">
            <a:solidFill>
              <a:srgbClr val="E2E6EA"/>
            </a:solidFill>
            <a:prstDash val="solid"/>
          </a:ln>
          <a:effectLst>
            <a:outerShdw blurRad="762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tr-TR"/>
          </a:p>
        </p:txBody>
      </p:sp>
      <p:sp>
        <p:nvSpPr>
          <p:cNvPr id="21" name="Text 16"/>
          <p:cNvSpPr/>
          <p:nvPr/>
        </p:nvSpPr>
        <p:spPr>
          <a:xfrm>
            <a:off x="4626864" y="2029968"/>
            <a:ext cx="192024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Akyapak BMB</a:t>
            </a:r>
            <a:endParaRPr lang="en-US" sz="1200" dirty="0"/>
          </a:p>
        </p:txBody>
      </p:sp>
      <p:sp>
        <p:nvSpPr>
          <p:cNvPr id="22" name="Text 17"/>
          <p:cNvSpPr/>
          <p:nvPr/>
        </p:nvSpPr>
        <p:spPr>
          <a:xfrm>
            <a:off x="4672584" y="2514600"/>
            <a:ext cx="1828800" cy="1920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55F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Yüksek torklu flanş rulolu BMB kenar sıvama makinesi kuruldu. Kalıp hassasiyeti yeniden ayarlandı.</a:t>
            </a:r>
            <a:endParaRPr lang="en-US" sz="1000" dirty="0"/>
          </a:p>
        </p:txBody>
      </p:sp>
      <p:pic>
        <p:nvPicPr>
          <p:cNvPr id="23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6832" y="1143000"/>
            <a:ext cx="301752" cy="502920"/>
          </a:xfrm>
          <a:prstGeom prst="rect">
            <a:avLst/>
          </a:prstGeom>
        </p:spPr>
      </p:pic>
      <p:sp>
        <p:nvSpPr>
          <p:cNvPr id="24" name="Shape 18"/>
          <p:cNvSpPr/>
          <p:nvPr/>
        </p:nvSpPr>
        <p:spPr>
          <a:xfrm>
            <a:off x="7397496" y="1024128"/>
            <a:ext cx="804672" cy="804672"/>
          </a:xfrm>
          <a:prstGeom prst="ellipse">
            <a:avLst/>
          </a:prstGeom>
          <a:solidFill>
            <a:srgbClr val="99292B"/>
          </a:solidFill>
          <a:ln w="12700">
            <a:solidFill>
              <a:srgbClr val="99292B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25" name="Text 19"/>
          <p:cNvSpPr/>
          <p:nvPr/>
        </p:nvSpPr>
        <p:spPr>
          <a:xfrm>
            <a:off x="7397496" y="1024128"/>
            <a:ext cx="804672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1700" dirty="0"/>
          </a:p>
        </p:txBody>
      </p:sp>
      <p:sp>
        <p:nvSpPr>
          <p:cNvPr id="26" name="Shape 20"/>
          <p:cNvSpPr/>
          <p:nvPr/>
        </p:nvSpPr>
        <p:spPr>
          <a:xfrm>
            <a:off x="6757416" y="1920240"/>
            <a:ext cx="2011680" cy="2651760"/>
          </a:xfrm>
          <a:prstGeom prst="roundRect">
            <a:avLst>
              <a:gd name="adj" fmla="val 3636"/>
            </a:avLst>
          </a:prstGeom>
          <a:solidFill>
            <a:srgbClr val="F4F5F7"/>
          </a:solidFill>
          <a:ln w="6350">
            <a:solidFill>
              <a:srgbClr val="E2E6EA"/>
            </a:solidFill>
            <a:prstDash val="solid"/>
          </a:ln>
          <a:effectLst>
            <a:outerShdw blurRad="762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tr-TR"/>
          </a:p>
        </p:txBody>
      </p:sp>
      <p:sp>
        <p:nvSpPr>
          <p:cNvPr id="27" name="Text 21"/>
          <p:cNvSpPr/>
          <p:nvPr/>
        </p:nvSpPr>
        <p:spPr>
          <a:xfrm>
            <a:off x="6803136" y="2029968"/>
            <a:ext cx="192024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Kazanım</a:t>
            </a:r>
            <a:endParaRPr lang="en-US" sz="1200" dirty="0"/>
          </a:p>
        </p:txBody>
      </p:sp>
      <p:sp>
        <p:nvSpPr>
          <p:cNvPr id="28" name="Text 22"/>
          <p:cNvSpPr/>
          <p:nvPr/>
        </p:nvSpPr>
        <p:spPr>
          <a:xfrm>
            <a:off x="6848856" y="2514600"/>
            <a:ext cx="1828800" cy="1920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55F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Flanş toleransı ±3 mm'den ±0.6 mm'ye düştü. Sızdırmazlık testi başarı oranı %62'den %99'a çıktı.</a:t>
            </a:r>
            <a:endParaRPr lang="en-US" sz="1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164592"/>
            <a:ext cx="64008" cy="658368"/>
          </a:xfrm>
          <a:prstGeom prst="rect">
            <a:avLst/>
          </a:prstGeom>
          <a:solidFill>
            <a:srgbClr val="99292B"/>
          </a:solidFill>
          <a:ln w="12700">
            <a:solidFill>
              <a:srgbClr val="99292B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3" name="Text 1"/>
          <p:cNvSpPr/>
          <p:nvPr/>
        </p:nvSpPr>
        <p:spPr>
          <a:xfrm>
            <a:off x="201168" y="164592"/>
            <a:ext cx="84124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Entegrasyon, Devreye Alma ve Sonrası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0" y="4800600"/>
            <a:ext cx="9144000" cy="342900"/>
          </a:xfrm>
          <a:prstGeom prst="rect">
            <a:avLst/>
          </a:prstGeom>
          <a:solidFill>
            <a:srgbClr val="2B2B2B"/>
          </a:solidFill>
          <a:ln w="12700">
            <a:solidFill>
              <a:srgbClr val="2B2B2B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400" y="4818888"/>
            <a:ext cx="1234440" cy="292608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228600" y="960120"/>
            <a:ext cx="2011680" cy="3611880"/>
          </a:xfrm>
          <a:prstGeom prst="roundRect">
            <a:avLst>
              <a:gd name="adj" fmla="val 3636"/>
            </a:avLst>
          </a:prstGeom>
          <a:solidFill>
            <a:srgbClr val="F4F5F7"/>
          </a:solidFill>
          <a:ln w="6350">
            <a:solidFill>
              <a:srgbClr val="E2E6EA"/>
            </a:solidFill>
            <a:prstDash val="solid"/>
          </a:ln>
          <a:effectLst>
            <a:outerShdw blurRad="762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tr-TR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6968" y="1115568"/>
            <a:ext cx="594360" cy="594360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228600" y="1828800"/>
            <a:ext cx="201168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Ön Analiz</a:t>
            </a:r>
            <a:endParaRPr lang="en-US" sz="130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5760" y="2423160"/>
            <a:ext cx="228600" cy="228600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667512" y="2404872"/>
            <a:ext cx="150876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55F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Mevcut hat incelemesi</a:t>
            </a:r>
            <a:endParaRPr lang="en-US" sz="1000" dirty="0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5760" y="3017520"/>
            <a:ext cx="228600" cy="228600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667512" y="2999232"/>
            <a:ext cx="150876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55F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Kapasite ve darboğaz tespiti</a:t>
            </a:r>
            <a:endParaRPr lang="en-US" sz="100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5760" y="3611880"/>
            <a:ext cx="228600" cy="228600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667512" y="3593592"/>
            <a:ext cx="150876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55F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Özel çözüm tasarımı</a:t>
            </a:r>
            <a:endParaRPr lang="en-US" sz="1000" dirty="0"/>
          </a:p>
        </p:txBody>
      </p:sp>
      <p:sp>
        <p:nvSpPr>
          <p:cNvPr id="15" name="Shape 8"/>
          <p:cNvSpPr/>
          <p:nvPr/>
        </p:nvSpPr>
        <p:spPr>
          <a:xfrm>
            <a:off x="2404872" y="960120"/>
            <a:ext cx="2011680" cy="3611880"/>
          </a:xfrm>
          <a:prstGeom prst="roundRect">
            <a:avLst>
              <a:gd name="adj" fmla="val 3636"/>
            </a:avLst>
          </a:prstGeom>
          <a:solidFill>
            <a:srgbClr val="F4F5F7"/>
          </a:solidFill>
          <a:ln w="6350">
            <a:solidFill>
              <a:srgbClr val="E2E6EA"/>
            </a:solidFill>
            <a:prstDash val="solid"/>
          </a:ln>
          <a:effectLst>
            <a:outerShdw blurRad="762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tr-TR"/>
          </a:p>
        </p:txBody>
      </p:sp>
      <p:pic>
        <p:nvPicPr>
          <p:cNvPr id="16" name="Image 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63240" y="1115568"/>
            <a:ext cx="594360" cy="594360"/>
          </a:xfrm>
          <a:prstGeom prst="rect">
            <a:avLst/>
          </a:prstGeom>
        </p:spPr>
      </p:pic>
      <p:sp>
        <p:nvSpPr>
          <p:cNvPr id="17" name="Text 9"/>
          <p:cNvSpPr/>
          <p:nvPr/>
        </p:nvSpPr>
        <p:spPr>
          <a:xfrm>
            <a:off x="2404872" y="1828800"/>
            <a:ext cx="201168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Devreye Alma</a:t>
            </a:r>
            <a:endParaRPr lang="en-US" sz="1300" dirty="0"/>
          </a:p>
        </p:txBody>
      </p:sp>
      <p:pic>
        <p:nvPicPr>
          <p:cNvPr id="18" name="Image 6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42032" y="2423160"/>
            <a:ext cx="228600" cy="228600"/>
          </a:xfrm>
          <a:prstGeom prst="rect">
            <a:avLst/>
          </a:prstGeom>
        </p:spPr>
      </p:pic>
      <p:sp>
        <p:nvSpPr>
          <p:cNvPr id="19" name="Text 10"/>
          <p:cNvSpPr/>
          <p:nvPr/>
        </p:nvSpPr>
        <p:spPr>
          <a:xfrm>
            <a:off x="2843784" y="2404872"/>
            <a:ext cx="150876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55F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Yerinde kurulum</a:t>
            </a:r>
            <a:endParaRPr lang="en-US" sz="1000" dirty="0"/>
          </a:p>
        </p:txBody>
      </p:sp>
      <p:pic>
        <p:nvPicPr>
          <p:cNvPr id="20" name="Image 7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42032" y="3017520"/>
            <a:ext cx="228600" cy="228600"/>
          </a:xfrm>
          <a:prstGeom prst="rect">
            <a:avLst/>
          </a:prstGeom>
        </p:spPr>
      </p:pic>
      <p:sp>
        <p:nvSpPr>
          <p:cNvPr id="21" name="Text 11"/>
          <p:cNvSpPr/>
          <p:nvPr/>
        </p:nvSpPr>
        <p:spPr>
          <a:xfrm>
            <a:off x="2843784" y="2999232"/>
            <a:ext cx="150876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55F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Kalibrasyon ve test</a:t>
            </a:r>
            <a:endParaRPr lang="en-US" sz="1000" dirty="0"/>
          </a:p>
        </p:txBody>
      </p:sp>
      <p:pic>
        <p:nvPicPr>
          <p:cNvPr id="22" name="Image 8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42032" y="3611880"/>
            <a:ext cx="228600" cy="228600"/>
          </a:xfrm>
          <a:prstGeom prst="rect">
            <a:avLst/>
          </a:prstGeom>
        </p:spPr>
      </p:pic>
      <p:sp>
        <p:nvSpPr>
          <p:cNvPr id="23" name="Text 12"/>
          <p:cNvSpPr/>
          <p:nvPr/>
        </p:nvSpPr>
        <p:spPr>
          <a:xfrm>
            <a:off x="2843784" y="3593592"/>
            <a:ext cx="150876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55F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Hat entegrasyon desteği</a:t>
            </a:r>
            <a:endParaRPr lang="en-US" sz="1000" dirty="0"/>
          </a:p>
        </p:txBody>
      </p:sp>
      <p:sp>
        <p:nvSpPr>
          <p:cNvPr id="24" name="Shape 13"/>
          <p:cNvSpPr/>
          <p:nvPr/>
        </p:nvSpPr>
        <p:spPr>
          <a:xfrm>
            <a:off x="4581144" y="960120"/>
            <a:ext cx="2011680" cy="3611880"/>
          </a:xfrm>
          <a:prstGeom prst="roundRect">
            <a:avLst>
              <a:gd name="adj" fmla="val 3636"/>
            </a:avLst>
          </a:prstGeom>
          <a:solidFill>
            <a:srgbClr val="F4F5F7"/>
          </a:solidFill>
          <a:ln w="6350">
            <a:solidFill>
              <a:srgbClr val="E2E6EA"/>
            </a:solidFill>
            <a:prstDash val="solid"/>
          </a:ln>
          <a:effectLst>
            <a:outerShdw blurRad="762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tr-TR"/>
          </a:p>
        </p:txBody>
      </p:sp>
      <p:pic>
        <p:nvPicPr>
          <p:cNvPr id="25" name="Image 9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39512" y="1115568"/>
            <a:ext cx="594360" cy="594360"/>
          </a:xfrm>
          <a:prstGeom prst="rect">
            <a:avLst/>
          </a:prstGeom>
        </p:spPr>
      </p:pic>
      <p:sp>
        <p:nvSpPr>
          <p:cNvPr id="26" name="Text 14"/>
          <p:cNvSpPr/>
          <p:nvPr/>
        </p:nvSpPr>
        <p:spPr>
          <a:xfrm>
            <a:off x="4581144" y="1828800"/>
            <a:ext cx="201168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Eğitim</a:t>
            </a:r>
            <a:endParaRPr lang="en-US" sz="1300" dirty="0"/>
          </a:p>
        </p:txBody>
      </p:sp>
      <p:pic>
        <p:nvPicPr>
          <p:cNvPr id="27" name="Image 10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18304" y="2423160"/>
            <a:ext cx="228600" cy="228600"/>
          </a:xfrm>
          <a:prstGeom prst="rect">
            <a:avLst/>
          </a:prstGeom>
        </p:spPr>
      </p:pic>
      <p:sp>
        <p:nvSpPr>
          <p:cNvPr id="28" name="Text 15"/>
          <p:cNvSpPr/>
          <p:nvPr/>
        </p:nvSpPr>
        <p:spPr>
          <a:xfrm>
            <a:off x="5020056" y="2404872"/>
            <a:ext cx="150876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55F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Operatör eğitimi</a:t>
            </a:r>
            <a:endParaRPr lang="en-US" sz="1000" dirty="0"/>
          </a:p>
        </p:txBody>
      </p:sp>
      <p:pic>
        <p:nvPicPr>
          <p:cNvPr id="29" name="Image 11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18304" y="3017520"/>
            <a:ext cx="228600" cy="228600"/>
          </a:xfrm>
          <a:prstGeom prst="rect">
            <a:avLst/>
          </a:prstGeom>
        </p:spPr>
      </p:pic>
      <p:sp>
        <p:nvSpPr>
          <p:cNvPr id="30" name="Text 16"/>
          <p:cNvSpPr/>
          <p:nvPr/>
        </p:nvSpPr>
        <p:spPr>
          <a:xfrm>
            <a:off x="5020056" y="2999232"/>
            <a:ext cx="150876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55F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Bakım protokolleri</a:t>
            </a:r>
            <a:endParaRPr lang="en-US" sz="1000" dirty="0"/>
          </a:p>
        </p:txBody>
      </p:sp>
      <p:pic>
        <p:nvPicPr>
          <p:cNvPr id="31" name="Image 1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18304" y="3611880"/>
            <a:ext cx="228600" cy="228600"/>
          </a:xfrm>
          <a:prstGeom prst="rect">
            <a:avLst/>
          </a:prstGeom>
        </p:spPr>
      </p:pic>
      <p:sp>
        <p:nvSpPr>
          <p:cNvPr id="32" name="Text 17"/>
          <p:cNvSpPr/>
          <p:nvPr/>
        </p:nvSpPr>
        <p:spPr>
          <a:xfrm>
            <a:off x="5020056" y="3593592"/>
            <a:ext cx="150876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55F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Yazılım kullanımı</a:t>
            </a:r>
            <a:endParaRPr lang="en-US" sz="1000" dirty="0"/>
          </a:p>
        </p:txBody>
      </p:sp>
      <p:sp>
        <p:nvSpPr>
          <p:cNvPr id="33" name="Shape 18"/>
          <p:cNvSpPr/>
          <p:nvPr/>
        </p:nvSpPr>
        <p:spPr>
          <a:xfrm>
            <a:off x="6757416" y="960120"/>
            <a:ext cx="2011680" cy="3611880"/>
          </a:xfrm>
          <a:prstGeom prst="roundRect">
            <a:avLst>
              <a:gd name="adj" fmla="val 3636"/>
            </a:avLst>
          </a:prstGeom>
          <a:solidFill>
            <a:srgbClr val="F4F5F7"/>
          </a:solidFill>
          <a:ln w="6350">
            <a:solidFill>
              <a:srgbClr val="E2E6EA"/>
            </a:solidFill>
            <a:prstDash val="solid"/>
          </a:ln>
          <a:effectLst>
            <a:outerShdw blurRad="762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tr-TR"/>
          </a:p>
        </p:txBody>
      </p:sp>
      <p:pic>
        <p:nvPicPr>
          <p:cNvPr id="34" name="Image 13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15784" y="1115568"/>
            <a:ext cx="594360" cy="594360"/>
          </a:xfrm>
          <a:prstGeom prst="rect">
            <a:avLst/>
          </a:prstGeom>
        </p:spPr>
      </p:pic>
      <p:sp>
        <p:nvSpPr>
          <p:cNvPr id="35" name="Text 19"/>
          <p:cNvSpPr/>
          <p:nvPr/>
        </p:nvSpPr>
        <p:spPr>
          <a:xfrm>
            <a:off x="6757416" y="1828800"/>
            <a:ext cx="201168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Satış Sonrası</a:t>
            </a:r>
            <a:endParaRPr lang="en-US" sz="1300" dirty="0"/>
          </a:p>
        </p:txBody>
      </p:sp>
      <p:pic>
        <p:nvPicPr>
          <p:cNvPr id="36" name="Image 1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94576" y="2423160"/>
            <a:ext cx="228600" cy="228600"/>
          </a:xfrm>
          <a:prstGeom prst="rect">
            <a:avLst/>
          </a:prstGeom>
        </p:spPr>
      </p:pic>
      <p:sp>
        <p:nvSpPr>
          <p:cNvPr id="37" name="Text 20"/>
          <p:cNvSpPr/>
          <p:nvPr/>
        </p:nvSpPr>
        <p:spPr>
          <a:xfrm>
            <a:off x="7196328" y="2404872"/>
            <a:ext cx="150876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55F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Teknik servis ağı</a:t>
            </a:r>
            <a:endParaRPr lang="en-US" sz="1000" dirty="0"/>
          </a:p>
        </p:txBody>
      </p:sp>
      <p:pic>
        <p:nvPicPr>
          <p:cNvPr id="38" name="Image 15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94576" y="3017520"/>
            <a:ext cx="228600" cy="228600"/>
          </a:xfrm>
          <a:prstGeom prst="rect">
            <a:avLst/>
          </a:prstGeom>
        </p:spPr>
      </p:pic>
      <p:sp>
        <p:nvSpPr>
          <p:cNvPr id="39" name="Text 21"/>
          <p:cNvSpPr/>
          <p:nvPr/>
        </p:nvSpPr>
        <p:spPr>
          <a:xfrm>
            <a:off x="7196328" y="2999232"/>
            <a:ext cx="150876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55F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Yedek parça garantisi</a:t>
            </a:r>
            <a:endParaRPr lang="en-US" sz="1000" dirty="0"/>
          </a:p>
        </p:txBody>
      </p:sp>
      <p:pic>
        <p:nvPicPr>
          <p:cNvPr id="40" name="Image 16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94576" y="3611880"/>
            <a:ext cx="228600" cy="228600"/>
          </a:xfrm>
          <a:prstGeom prst="rect">
            <a:avLst/>
          </a:prstGeom>
        </p:spPr>
      </p:pic>
      <p:sp>
        <p:nvSpPr>
          <p:cNvPr id="41" name="Text 22"/>
          <p:cNvSpPr/>
          <p:nvPr/>
        </p:nvSpPr>
        <p:spPr>
          <a:xfrm>
            <a:off x="7196328" y="3593592"/>
            <a:ext cx="150876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55F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Uzaktan destek (IoT)</a:t>
            </a:r>
            <a:endParaRPr lang="en-US" sz="1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164592"/>
            <a:ext cx="64008" cy="658368"/>
          </a:xfrm>
          <a:prstGeom prst="rect">
            <a:avLst/>
          </a:prstGeom>
          <a:solidFill>
            <a:srgbClr val="99292B"/>
          </a:solidFill>
          <a:ln w="12700">
            <a:solidFill>
              <a:srgbClr val="99292B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3" name="Text 1"/>
          <p:cNvSpPr/>
          <p:nvPr/>
        </p:nvSpPr>
        <p:spPr>
          <a:xfrm>
            <a:off x="201168" y="164592"/>
            <a:ext cx="84124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Çözüm Ortaklığı Modeli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0" y="4800600"/>
            <a:ext cx="9144000" cy="342900"/>
          </a:xfrm>
          <a:prstGeom prst="rect">
            <a:avLst/>
          </a:prstGeom>
          <a:solidFill>
            <a:srgbClr val="2B2B2B"/>
          </a:solidFill>
          <a:ln w="12700">
            <a:solidFill>
              <a:srgbClr val="2B2B2B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400" y="4818888"/>
            <a:ext cx="1234440" cy="29260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65760" y="960120"/>
            <a:ext cx="8412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i="1" dirty="0">
                <a:solidFill>
                  <a:srgbClr val="555F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Akyapak sadece makine satmıyor — üretim hattınızın uzun vadeli ortağı oluyor.</a:t>
            </a:r>
            <a:endParaRPr lang="en-US" sz="1300" dirty="0"/>
          </a:p>
        </p:txBody>
      </p:sp>
      <p:sp>
        <p:nvSpPr>
          <p:cNvPr id="7" name="Shape 4"/>
          <p:cNvSpPr/>
          <p:nvPr/>
        </p:nvSpPr>
        <p:spPr>
          <a:xfrm>
            <a:off x="274320" y="1536192"/>
            <a:ext cx="4114800" cy="1389888"/>
          </a:xfrm>
          <a:prstGeom prst="roundRect">
            <a:avLst>
              <a:gd name="adj" fmla="val 5263"/>
            </a:avLst>
          </a:prstGeom>
          <a:solidFill>
            <a:srgbClr val="F4F5F7"/>
          </a:solidFill>
          <a:ln w="6350">
            <a:solidFill>
              <a:srgbClr val="E2E6EA"/>
            </a:solidFill>
            <a:prstDash val="solid"/>
          </a:ln>
          <a:effectLst>
            <a:outerShdw blurRad="762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tr-TR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4048" y="1901952"/>
            <a:ext cx="502920" cy="50292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005840" y="1627632"/>
            <a:ext cx="320040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Proje Analizi</a:t>
            </a:r>
            <a:endParaRPr lang="en-US" sz="1300" dirty="0"/>
          </a:p>
        </p:txBody>
      </p:sp>
      <p:sp>
        <p:nvSpPr>
          <p:cNvPr id="10" name="Text 6"/>
          <p:cNvSpPr/>
          <p:nvPr/>
        </p:nvSpPr>
        <p:spPr>
          <a:xfrm>
            <a:off x="1005840" y="2011680"/>
            <a:ext cx="3200400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55F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Üretim hattınızı analiz edip darboğazları tespit ederek size özel makine konfigürasyonu öneririz.</a:t>
            </a:r>
            <a:endParaRPr lang="en-US" sz="1000" dirty="0"/>
          </a:p>
        </p:txBody>
      </p:sp>
      <p:sp>
        <p:nvSpPr>
          <p:cNvPr id="11" name="Shape 7"/>
          <p:cNvSpPr/>
          <p:nvPr/>
        </p:nvSpPr>
        <p:spPr>
          <a:xfrm>
            <a:off x="4663440" y="1536192"/>
            <a:ext cx="4114800" cy="1389888"/>
          </a:xfrm>
          <a:prstGeom prst="roundRect">
            <a:avLst>
              <a:gd name="adj" fmla="val 5263"/>
            </a:avLst>
          </a:prstGeom>
          <a:solidFill>
            <a:srgbClr val="F4F5F7"/>
          </a:solidFill>
          <a:ln w="6350">
            <a:solidFill>
              <a:srgbClr val="E2E6EA"/>
            </a:solidFill>
            <a:prstDash val="solid"/>
          </a:ln>
          <a:effectLst>
            <a:outerShdw blurRad="762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tr-TR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73168" y="1901952"/>
            <a:ext cx="502920" cy="502920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5394960" y="1627632"/>
            <a:ext cx="320040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Tam Entegrasyon</a:t>
            </a:r>
            <a:endParaRPr lang="en-US" sz="1300" dirty="0"/>
          </a:p>
        </p:txBody>
      </p:sp>
      <p:sp>
        <p:nvSpPr>
          <p:cNvPr id="14" name="Text 9"/>
          <p:cNvSpPr/>
          <p:nvPr/>
        </p:nvSpPr>
        <p:spPr>
          <a:xfrm>
            <a:off x="5394960" y="2011680"/>
            <a:ext cx="3200400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55F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Kesimden kaynağa entegre hat çözümü. Akyapak ürünleri birlikte çalışacak şekilde tasarlanmıştır.</a:t>
            </a:r>
            <a:endParaRPr lang="en-US" sz="1000" dirty="0"/>
          </a:p>
        </p:txBody>
      </p:sp>
      <p:sp>
        <p:nvSpPr>
          <p:cNvPr id="15" name="Shape 10"/>
          <p:cNvSpPr/>
          <p:nvPr/>
        </p:nvSpPr>
        <p:spPr>
          <a:xfrm>
            <a:off x="274320" y="3063240"/>
            <a:ext cx="4114800" cy="1389888"/>
          </a:xfrm>
          <a:prstGeom prst="roundRect">
            <a:avLst>
              <a:gd name="adj" fmla="val 5263"/>
            </a:avLst>
          </a:prstGeom>
          <a:solidFill>
            <a:srgbClr val="F4F5F7"/>
          </a:solidFill>
          <a:ln w="6350">
            <a:solidFill>
              <a:srgbClr val="E2E6EA"/>
            </a:solidFill>
            <a:prstDash val="solid"/>
          </a:ln>
          <a:effectLst>
            <a:outerShdw blurRad="762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tr-TR"/>
          </a:p>
        </p:txBody>
      </p:sp>
      <p:pic>
        <p:nvPicPr>
          <p:cNvPr id="16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4048" y="3429000"/>
            <a:ext cx="502920" cy="502920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1005840" y="3154680"/>
            <a:ext cx="320040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Yatırım Geri Dönüşü</a:t>
            </a:r>
            <a:endParaRPr lang="en-US" sz="1300" dirty="0"/>
          </a:p>
        </p:txBody>
      </p:sp>
      <p:sp>
        <p:nvSpPr>
          <p:cNvPr id="18" name="Text 12"/>
          <p:cNvSpPr/>
          <p:nvPr/>
        </p:nvSpPr>
        <p:spPr>
          <a:xfrm>
            <a:off x="1005840" y="3538728"/>
            <a:ext cx="3200400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55F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Hurda azalması, çevrim süresi kısalması ve yeniden işleme ortadan kalkmasıyla ROI 18-24 ay içinde gerçekleşir.</a:t>
            </a:r>
            <a:endParaRPr lang="en-US" sz="1000" dirty="0"/>
          </a:p>
        </p:txBody>
      </p:sp>
      <p:sp>
        <p:nvSpPr>
          <p:cNvPr id="19" name="Shape 13"/>
          <p:cNvSpPr/>
          <p:nvPr/>
        </p:nvSpPr>
        <p:spPr>
          <a:xfrm>
            <a:off x="4663440" y="3063240"/>
            <a:ext cx="4114800" cy="1389888"/>
          </a:xfrm>
          <a:prstGeom prst="roundRect">
            <a:avLst>
              <a:gd name="adj" fmla="val 5263"/>
            </a:avLst>
          </a:prstGeom>
          <a:solidFill>
            <a:srgbClr val="F4F5F7"/>
          </a:solidFill>
          <a:ln w="6350">
            <a:solidFill>
              <a:srgbClr val="E2E6EA"/>
            </a:solidFill>
            <a:prstDash val="solid"/>
          </a:ln>
          <a:effectLst>
            <a:outerShdw blurRad="762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tr-TR"/>
          </a:p>
        </p:txBody>
      </p:sp>
      <p:pic>
        <p:nvPicPr>
          <p:cNvPr id="20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73168" y="3429000"/>
            <a:ext cx="502920" cy="502920"/>
          </a:xfrm>
          <a:prstGeom prst="rect">
            <a:avLst/>
          </a:prstGeom>
        </p:spPr>
      </p:pic>
      <p:sp>
        <p:nvSpPr>
          <p:cNvPr id="21" name="Text 14"/>
          <p:cNvSpPr/>
          <p:nvPr/>
        </p:nvSpPr>
        <p:spPr>
          <a:xfrm>
            <a:off x="5394960" y="3154680"/>
            <a:ext cx="320040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Uzun Vadeli Destek</a:t>
            </a:r>
            <a:endParaRPr lang="en-US" sz="1300" dirty="0"/>
          </a:p>
        </p:txBody>
      </p:sp>
      <p:sp>
        <p:nvSpPr>
          <p:cNvPr id="22" name="Text 15"/>
          <p:cNvSpPr/>
          <p:nvPr/>
        </p:nvSpPr>
        <p:spPr>
          <a:xfrm>
            <a:off x="5394960" y="3538728"/>
            <a:ext cx="3200400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55F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Satış sonrası teknik servis, yedek parça ve uzaktan IoT desteğiyle yatırımınız değerini korur.</a:t>
            </a:r>
            <a:endParaRPr lang="en-US" sz="1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99292B"/>
          </a:solidFill>
          <a:ln w="12700">
            <a:solidFill>
              <a:srgbClr val="99292B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3" name="Text 1"/>
          <p:cNvSpPr/>
          <p:nvPr/>
        </p:nvSpPr>
        <p:spPr>
          <a:xfrm>
            <a:off x="914400" y="1463040"/>
            <a:ext cx="7315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Üretiminizi Yerinde Analiz Edelim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914400" y="2468880"/>
            <a:ext cx="73152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i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Fabrikanıza gelerek mevcut hattınızı inceler, darboğazları birlikte tespit eder</a:t>
            </a:r>
            <a:endParaRPr lang="en-US" sz="1400" dirty="0"/>
          </a:p>
          <a:p>
            <a:pPr marL="0" indent="0" algn="ctr">
              <a:buNone/>
            </a:pPr>
            <a:r>
              <a:rPr lang="en-US" sz="1400" i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 size özel entegre çözüm önerisi sunarız. Ücretsiz.</a:t>
            </a:r>
            <a:endParaRPr lang="en-US" sz="140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7560" y="3429000"/>
            <a:ext cx="411480" cy="411480"/>
          </a:xfrm>
          <a:prstGeom prst="rect">
            <a:avLst/>
          </a:prstGeom>
        </p:spPr>
      </p:pic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40480" y="3429000"/>
            <a:ext cx="411480" cy="411480"/>
          </a:xfrm>
          <a:prstGeom prst="rect">
            <a:avLst/>
          </a:prstGeom>
        </p:spPr>
      </p:pic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3400" y="3429000"/>
            <a:ext cx="411480" cy="411480"/>
          </a:xfrm>
          <a:prstGeom prst="rect">
            <a:avLst/>
          </a:prstGeom>
        </p:spPr>
      </p:pic>
      <p:pic>
        <p:nvPicPr>
          <p:cNvPr id="8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46320" y="3429000"/>
            <a:ext cx="411480" cy="411480"/>
          </a:xfrm>
          <a:prstGeom prst="rect">
            <a:avLst/>
          </a:prstGeom>
        </p:spPr>
      </p:pic>
      <p:pic>
        <p:nvPicPr>
          <p:cNvPr id="9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49240" y="3429000"/>
            <a:ext cx="411480" cy="411480"/>
          </a:xfrm>
          <a:prstGeom prst="rect">
            <a:avLst/>
          </a:prstGeom>
        </p:spPr>
      </p:pic>
      <p:sp>
        <p:nvSpPr>
          <p:cNvPr id="10" name="Text 3"/>
          <p:cNvSpPr/>
          <p:nvPr/>
        </p:nvSpPr>
        <p:spPr>
          <a:xfrm>
            <a:off x="914400" y="402336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www.akyapak.com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164592"/>
            <a:ext cx="64008" cy="658368"/>
          </a:xfrm>
          <a:prstGeom prst="rect">
            <a:avLst/>
          </a:prstGeom>
          <a:solidFill>
            <a:srgbClr val="99292B"/>
          </a:solidFill>
          <a:ln w="12700">
            <a:solidFill>
              <a:srgbClr val="99292B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3" name="Text 1"/>
          <p:cNvSpPr/>
          <p:nvPr/>
        </p:nvSpPr>
        <p:spPr>
          <a:xfrm>
            <a:off x="201168" y="164592"/>
            <a:ext cx="84124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Sektörün Gerçeği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0" y="4800600"/>
            <a:ext cx="9144000" cy="342900"/>
          </a:xfrm>
          <a:prstGeom prst="rect">
            <a:avLst/>
          </a:prstGeom>
          <a:solidFill>
            <a:srgbClr val="2B2B2B"/>
          </a:solidFill>
          <a:ln w="12700">
            <a:solidFill>
              <a:srgbClr val="2B2B2B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400" y="4818888"/>
            <a:ext cx="1234440" cy="292608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274320" y="1005840"/>
            <a:ext cx="2743200" cy="3520440"/>
          </a:xfrm>
          <a:prstGeom prst="roundRect">
            <a:avLst>
              <a:gd name="adj" fmla="val 2667"/>
            </a:avLst>
          </a:prstGeom>
          <a:solidFill>
            <a:srgbClr val="F4F5F7"/>
          </a:solidFill>
          <a:ln w="6350">
            <a:solidFill>
              <a:srgbClr val="E2E6EA"/>
            </a:solidFill>
            <a:prstDash val="solid"/>
          </a:ln>
          <a:effectLst>
            <a:outerShdw blurRad="762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tr-TR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0160" y="1188720"/>
            <a:ext cx="685800" cy="685800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365760" y="1965960"/>
            <a:ext cx="25603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Artan Maliyetler</a:t>
            </a:r>
            <a:endParaRPr lang="en-US" sz="1300" dirty="0"/>
          </a:p>
        </p:txBody>
      </p:sp>
      <p:sp>
        <p:nvSpPr>
          <p:cNvPr id="9" name="Text 5"/>
          <p:cNvSpPr/>
          <p:nvPr/>
        </p:nvSpPr>
        <p:spPr>
          <a:xfrm>
            <a:off x="384048" y="2514600"/>
            <a:ext cx="2523744" cy="1783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55F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Hammadde fiyatlarındaki volatilite üretim bütçelerini baskı altına alıyor. Her hurda parça, zincir boyunca maliyet yaratıyor.</a:t>
            </a:r>
            <a:endParaRPr lang="en-US" sz="1100" dirty="0"/>
          </a:p>
        </p:txBody>
      </p:sp>
      <p:sp>
        <p:nvSpPr>
          <p:cNvPr id="10" name="Shape 6"/>
          <p:cNvSpPr/>
          <p:nvPr/>
        </p:nvSpPr>
        <p:spPr>
          <a:xfrm>
            <a:off x="3200400" y="1005840"/>
            <a:ext cx="2743200" cy="3520440"/>
          </a:xfrm>
          <a:prstGeom prst="roundRect">
            <a:avLst>
              <a:gd name="adj" fmla="val 2667"/>
            </a:avLst>
          </a:prstGeom>
          <a:solidFill>
            <a:srgbClr val="F4F5F7"/>
          </a:solidFill>
          <a:ln w="6350">
            <a:solidFill>
              <a:srgbClr val="E2E6EA"/>
            </a:solidFill>
            <a:prstDash val="solid"/>
          </a:ln>
          <a:effectLst>
            <a:outerShdw blurRad="762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tr-TR"/>
          </a:p>
        </p:txBody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06240" y="1188720"/>
            <a:ext cx="685800" cy="685800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3291840" y="1965960"/>
            <a:ext cx="25603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Sıkılaşan Standartlar</a:t>
            </a:r>
            <a:endParaRPr lang="en-US" sz="1300" dirty="0"/>
          </a:p>
        </p:txBody>
      </p:sp>
      <p:sp>
        <p:nvSpPr>
          <p:cNvPr id="13" name="Text 8"/>
          <p:cNvSpPr/>
          <p:nvPr/>
        </p:nvSpPr>
        <p:spPr>
          <a:xfrm>
            <a:off x="3310128" y="2514600"/>
            <a:ext cx="2523744" cy="1783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55F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PED, ASME, TSE direktifleri giderek ağırlaşıyor. Kalitesiz üretim artık lisans kaybı, pazar dışı kalma riski demek.</a:t>
            </a:r>
            <a:endParaRPr lang="en-US" sz="1100" dirty="0"/>
          </a:p>
        </p:txBody>
      </p:sp>
      <p:sp>
        <p:nvSpPr>
          <p:cNvPr id="14" name="Shape 9"/>
          <p:cNvSpPr/>
          <p:nvPr/>
        </p:nvSpPr>
        <p:spPr>
          <a:xfrm>
            <a:off x="6126480" y="1005840"/>
            <a:ext cx="2743200" cy="3520440"/>
          </a:xfrm>
          <a:prstGeom prst="roundRect">
            <a:avLst>
              <a:gd name="adj" fmla="val 2667"/>
            </a:avLst>
          </a:prstGeom>
          <a:solidFill>
            <a:srgbClr val="F4F5F7"/>
          </a:solidFill>
          <a:ln w="6350">
            <a:solidFill>
              <a:srgbClr val="E2E6EA"/>
            </a:solidFill>
            <a:prstDash val="solid"/>
          </a:ln>
          <a:effectLst>
            <a:outerShdw blurRad="762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tr-TR"/>
          </a:p>
        </p:txBody>
      </p:sp>
      <p:pic>
        <p:nvPicPr>
          <p:cNvPr id="1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32320" y="1188720"/>
            <a:ext cx="685800" cy="685800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6217920" y="1965960"/>
            <a:ext cx="25603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Kısa Teslimat Süreleri</a:t>
            </a:r>
            <a:endParaRPr lang="en-US" sz="1300" dirty="0"/>
          </a:p>
        </p:txBody>
      </p:sp>
      <p:sp>
        <p:nvSpPr>
          <p:cNvPr id="17" name="Text 11"/>
          <p:cNvSpPr/>
          <p:nvPr/>
        </p:nvSpPr>
        <p:spPr>
          <a:xfrm>
            <a:off x="6236208" y="2514600"/>
            <a:ext cx="2523744" cy="1783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55F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Müşteri beklentisi değişti. Daha kısa çevrim süresi, daha yüksek kapasite — aynı anda.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164592"/>
            <a:ext cx="64008" cy="658368"/>
          </a:xfrm>
          <a:prstGeom prst="rect">
            <a:avLst/>
          </a:prstGeom>
          <a:solidFill>
            <a:srgbClr val="99292B"/>
          </a:solidFill>
          <a:ln w="12700">
            <a:solidFill>
              <a:srgbClr val="99292B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3" name="Text 1"/>
          <p:cNvSpPr/>
          <p:nvPr/>
        </p:nvSpPr>
        <p:spPr>
          <a:xfrm>
            <a:off x="201168" y="164592"/>
            <a:ext cx="84124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Akyapak — 60 Yılın Gücü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0" y="4800600"/>
            <a:ext cx="9144000" cy="342900"/>
          </a:xfrm>
          <a:prstGeom prst="rect">
            <a:avLst/>
          </a:prstGeom>
          <a:solidFill>
            <a:srgbClr val="2B2B2B"/>
          </a:solidFill>
          <a:ln w="12700">
            <a:solidFill>
              <a:srgbClr val="2B2B2B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400" y="4818888"/>
            <a:ext cx="1234440" cy="292608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365760" y="960120"/>
            <a:ext cx="1920240" cy="1234440"/>
          </a:xfrm>
          <a:prstGeom prst="roundRect">
            <a:avLst>
              <a:gd name="adj" fmla="val 5926"/>
            </a:avLst>
          </a:prstGeom>
          <a:solidFill>
            <a:srgbClr val="99292B"/>
          </a:solidFill>
          <a:ln w="12700">
            <a:solidFill>
              <a:srgbClr val="99292B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7" name="Text 4"/>
          <p:cNvSpPr/>
          <p:nvPr/>
        </p:nvSpPr>
        <p:spPr>
          <a:xfrm>
            <a:off x="365760" y="1005840"/>
            <a:ext cx="1920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60+</a:t>
            </a:r>
            <a:endParaRPr lang="en-US" sz="3000" dirty="0"/>
          </a:p>
        </p:txBody>
      </p:sp>
      <p:sp>
        <p:nvSpPr>
          <p:cNvPr id="8" name="Text 5"/>
          <p:cNvSpPr/>
          <p:nvPr/>
        </p:nvSpPr>
        <p:spPr>
          <a:xfrm>
            <a:off x="365760" y="1645920"/>
            <a:ext cx="19202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Yıllık Tecrübe</a:t>
            </a:r>
            <a:endParaRPr lang="en-US" sz="1000" dirty="0"/>
          </a:p>
        </p:txBody>
      </p:sp>
      <p:sp>
        <p:nvSpPr>
          <p:cNvPr id="9" name="Shape 6"/>
          <p:cNvSpPr/>
          <p:nvPr/>
        </p:nvSpPr>
        <p:spPr>
          <a:xfrm>
            <a:off x="2514600" y="960120"/>
            <a:ext cx="1920240" cy="1234440"/>
          </a:xfrm>
          <a:prstGeom prst="roundRect">
            <a:avLst>
              <a:gd name="adj" fmla="val 5926"/>
            </a:avLst>
          </a:prstGeom>
          <a:solidFill>
            <a:srgbClr val="99292B"/>
          </a:solidFill>
          <a:ln w="12700">
            <a:solidFill>
              <a:srgbClr val="99292B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0" name="Text 7"/>
          <p:cNvSpPr/>
          <p:nvPr/>
        </p:nvSpPr>
        <p:spPr>
          <a:xfrm>
            <a:off x="2514600" y="1005840"/>
            <a:ext cx="1920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r>
              <a:rPr lang="tr-TR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</a:t>
            </a:r>
            <a:endParaRPr lang="en-US" sz="3000" dirty="0"/>
          </a:p>
        </p:txBody>
      </p:sp>
      <p:sp>
        <p:nvSpPr>
          <p:cNvPr id="11" name="Text 8"/>
          <p:cNvSpPr/>
          <p:nvPr/>
        </p:nvSpPr>
        <p:spPr>
          <a:xfrm>
            <a:off x="2514600" y="1645920"/>
            <a:ext cx="19202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Ülkeye İhracat</a:t>
            </a:r>
            <a:endParaRPr lang="en-US" sz="1000" dirty="0"/>
          </a:p>
        </p:txBody>
      </p:sp>
      <p:sp>
        <p:nvSpPr>
          <p:cNvPr id="12" name="Shape 9"/>
          <p:cNvSpPr/>
          <p:nvPr/>
        </p:nvSpPr>
        <p:spPr>
          <a:xfrm>
            <a:off x="4663440" y="960120"/>
            <a:ext cx="1920240" cy="1234440"/>
          </a:xfrm>
          <a:prstGeom prst="roundRect">
            <a:avLst>
              <a:gd name="adj" fmla="val 5926"/>
            </a:avLst>
          </a:prstGeom>
          <a:solidFill>
            <a:srgbClr val="99292B"/>
          </a:solidFill>
          <a:ln w="12700">
            <a:solidFill>
              <a:srgbClr val="99292B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3" name="Text 10"/>
          <p:cNvSpPr/>
          <p:nvPr/>
        </p:nvSpPr>
        <p:spPr>
          <a:xfrm>
            <a:off x="4663440" y="1005840"/>
            <a:ext cx="1920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4663440" y="1645920"/>
            <a:ext cx="19202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Kıta</a:t>
            </a:r>
            <a:endParaRPr lang="en-US" sz="1000" dirty="0"/>
          </a:p>
        </p:txBody>
      </p:sp>
      <p:sp>
        <p:nvSpPr>
          <p:cNvPr id="15" name="Shape 12"/>
          <p:cNvSpPr/>
          <p:nvPr/>
        </p:nvSpPr>
        <p:spPr>
          <a:xfrm>
            <a:off x="6812280" y="960120"/>
            <a:ext cx="1920240" cy="1234440"/>
          </a:xfrm>
          <a:prstGeom prst="roundRect">
            <a:avLst>
              <a:gd name="adj" fmla="val 5926"/>
            </a:avLst>
          </a:prstGeom>
          <a:solidFill>
            <a:srgbClr val="99292B"/>
          </a:solidFill>
          <a:ln w="12700">
            <a:solidFill>
              <a:srgbClr val="99292B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6" name="Text 13"/>
          <p:cNvSpPr/>
          <p:nvPr/>
        </p:nvSpPr>
        <p:spPr>
          <a:xfrm>
            <a:off x="6812280" y="1005840"/>
            <a:ext cx="1920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%75</a:t>
            </a:r>
            <a:endParaRPr lang="en-US" sz="3000" dirty="0"/>
          </a:p>
        </p:txBody>
      </p:sp>
      <p:sp>
        <p:nvSpPr>
          <p:cNvPr id="17" name="Text 14"/>
          <p:cNvSpPr/>
          <p:nvPr/>
        </p:nvSpPr>
        <p:spPr>
          <a:xfrm>
            <a:off x="6812280" y="1645920"/>
            <a:ext cx="19202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İhracat Oranı</a:t>
            </a:r>
            <a:endParaRPr lang="en-US" sz="1000" dirty="0"/>
          </a:p>
        </p:txBody>
      </p:sp>
      <p:sp>
        <p:nvSpPr>
          <p:cNvPr id="18" name="Text 15"/>
          <p:cNvSpPr/>
          <p:nvPr/>
        </p:nvSpPr>
        <p:spPr>
          <a:xfrm>
            <a:off x="365760" y="2331720"/>
            <a:ext cx="84124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555F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Metal bükme, delme, kesme makineleri ve kaynak çözümleri ile 6 kıtada 112 ülkeye ihracat yapan Bursa'nın en köklü üreticilerinden Akyapak, 60 yıllık tecrübesiyle sektöre öncülük etmektedir.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365760" y="3017520"/>
            <a:ext cx="8412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Ürün Markalarımız</a:t>
            </a:r>
            <a:endParaRPr lang="en-US" sz="1300" dirty="0"/>
          </a:p>
        </p:txBody>
      </p:sp>
      <p:sp>
        <p:nvSpPr>
          <p:cNvPr id="20" name="Shape 17"/>
          <p:cNvSpPr/>
          <p:nvPr/>
        </p:nvSpPr>
        <p:spPr>
          <a:xfrm>
            <a:off x="365760" y="3429000"/>
            <a:ext cx="2011680" cy="1143000"/>
          </a:xfrm>
          <a:prstGeom prst="roundRect">
            <a:avLst>
              <a:gd name="adj" fmla="val 5600"/>
            </a:avLst>
          </a:prstGeom>
          <a:solidFill>
            <a:srgbClr val="F4F5F7"/>
          </a:solidFill>
          <a:ln w="6350">
            <a:solidFill>
              <a:srgbClr val="E2E6EA"/>
            </a:solidFill>
            <a:prstDash val="solid"/>
          </a:ln>
          <a:effectLst>
            <a:outerShdw blurRad="762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tr-TR"/>
          </a:p>
        </p:txBody>
      </p:sp>
      <p:sp>
        <p:nvSpPr>
          <p:cNvPr id="22" name="Text 19"/>
          <p:cNvSpPr/>
          <p:nvPr/>
        </p:nvSpPr>
        <p:spPr>
          <a:xfrm>
            <a:off x="457200" y="3931920"/>
            <a:ext cx="1828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555F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Sac, boru ve profil bükme makineleri</a:t>
            </a:r>
            <a:endParaRPr lang="en-US" sz="950" dirty="0"/>
          </a:p>
        </p:txBody>
      </p:sp>
      <p:sp>
        <p:nvSpPr>
          <p:cNvPr id="23" name="Shape 20"/>
          <p:cNvSpPr/>
          <p:nvPr/>
        </p:nvSpPr>
        <p:spPr>
          <a:xfrm>
            <a:off x="2514600" y="3429000"/>
            <a:ext cx="2011680" cy="1143000"/>
          </a:xfrm>
          <a:prstGeom prst="roundRect">
            <a:avLst>
              <a:gd name="adj" fmla="val 5600"/>
            </a:avLst>
          </a:prstGeom>
          <a:solidFill>
            <a:srgbClr val="F4F5F7"/>
          </a:solidFill>
          <a:ln w="6350">
            <a:solidFill>
              <a:srgbClr val="E2E6EA"/>
            </a:solidFill>
            <a:prstDash val="solid"/>
          </a:ln>
          <a:effectLst>
            <a:outerShdw blurRad="762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tr-TR"/>
          </a:p>
        </p:txBody>
      </p:sp>
      <p:sp>
        <p:nvSpPr>
          <p:cNvPr id="25" name="Text 22"/>
          <p:cNvSpPr/>
          <p:nvPr/>
        </p:nvSpPr>
        <p:spPr>
          <a:xfrm>
            <a:off x="2606040" y="3931920"/>
            <a:ext cx="1828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555F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Delik delme ve markalama hatları</a:t>
            </a:r>
            <a:endParaRPr lang="en-US" sz="950" dirty="0"/>
          </a:p>
        </p:txBody>
      </p:sp>
      <p:sp>
        <p:nvSpPr>
          <p:cNvPr id="26" name="Shape 23"/>
          <p:cNvSpPr/>
          <p:nvPr/>
        </p:nvSpPr>
        <p:spPr>
          <a:xfrm>
            <a:off x="4663440" y="3429000"/>
            <a:ext cx="2011680" cy="1143000"/>
          </a:xfrm>
          <a:prstGeom prst="roundRect">
            <a:avLst>
              <a:gd name="adj" fmla="val 5600"/>
            </a:avLst>
          </a:prstGeom>
          <a:solidFill>
            <a:srgbClr val="F4F5F7"/>
          </a:solidFill>
          <a:ln w="6350">
            <a:solidFill>
              <a:srgbClr val="E2E6EA"/>
            </a:solidFill>
            <a:prstDash val="solid"/>
          </a:ln>
          <a:effectLst>
            <a:outerShdw blurRad="762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tr-TR"/>
          </a:p>
        </p:txBody>
      </p:sp>
      <p:sp>
        <p:nvSpPr>
          <p:cNvPr id="28" name="Text 25"/>
          <p:cNvSpPr/>
          <p:nvPr/>
        </p:nvSpPr>
        <p:spPr>
          <a:xfrm>
            <a:off x="4754880" y="3931920"/>
            <a:ext cx="1828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555F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Kaynak çözümleri sistemleri</a:t>
            </a:r>
            <a:endParaRPr lang="en-US" sz="950" dirty="0"/>
          </a:p>
        </p:txBody>
      </p:sp>
      <p:sp>
        <p:nvSpPr>
          <p:cNvPr id="29" name="Shape 26"/>
          <p:cNvSpPr/>
          <p:nvPr/>
        </p:nvSpPr>
        <p:spPr>
          <a:xfrm>
            <a:off x="6812280" y="3429000"/>
            <a:ext cx="2011680" cy="1143000"/>
          </a:xfrm>
          <a:prstGeom prst="roundRect">
            <a:avLst>
              <a:gd name="adj" fmla="val 5600"/>
            </a:avLst>
          </a:prstGeom>
          <a:solidFill>
            <a:srgbClr val="F4F5F7"/>
          </a:solidFill>
          <a:ln w="6350">
            <a:solidFill>
              <a:srgbClr val="E2E6EA"/>
            </a:solidFill>
            <a:prstDash val="solid"/>
          </a:ln>
          <a:effectLst>
            <a:outerShdw blurRad="762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tr-TR"/>
          </a:p>
        </p:txBody>
      </p:sp>
      <p:sp>
        <p:nvSpPr>
          <p:cNvPr id="31" name="Text 28"/>
          <p:cNvSpPr/>
          <p:nvPr/>
        </p:nvSpPr>
        <p:spPr>
          <a:xfrm>
            <a:off x="6903720" y="3931920"/>
            <a:ext cx="1828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555F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Bombe, kesim ve özel çözümler</a:t>
            </a:r>
            <a:endParaRPr lang="en-US" sz="9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164592"/>
            <a:ext cx="64008" cy="658368"/>
          </a:xfrm>
          <a:prstGeom prst="rect">
            <a:avLst/>
          </a:prstGeom>
          <a:solidFill>
            <a:srgbClr val="99292B"/>
          </a:solidFill>
          <a:ln w="12700">
            <a:solidFill>
              <a:srgbClr val="99292B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3" name="Text 1"/>
          <p:cNvSpPr/>
          <p:nvPr/>
        </p:nvSpPr>
        <p:spPr>
          <a:xfrm>
            <a:off x="201168" y="164592"/>
            <a:ext cx="84124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Uçtan Uca Üretim Hattı — Akyapak Makineleriyle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0" y="4800600"/>
            <a:ext cx="9144000" cy="342900"/>
          </a:xfrm>
          <a:prstGeom prst="rect">
            <a:avLst/>
          </a:prstGeom>
          <a:solidFill>
            <a:srgbClr val="2B2B2B"/>
          </a:solidFill>
          <a:ln w="12700">
            <a:solidFill>
              <a:srgbClr val="2B2B2B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400" y="4818888"/>
            <a:ext cx="1234440" cy="292608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1051560"/>
            <a:ext cx="822960" cy="822960"/>
          </a:xfrm>
          <a:prstGeom prst="ellipse">
            <a:avLst/>
          </a:prstGeom>
          <a:solidFill>
            <a:srgbClr val="99292B"/>
          </a:solidFill>
          <a:ln w="12700">
            <a:solidFill>
              <a:srgbClr val="99292B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7" name="Text 4"/>
          <p:cNvSpPr/>
          <p:nvPr/>
        </p:nvSpPr>
        <p:spPr>
          <a:xfrm>
            <a:off x="502920" y="1051560"/>
            <a:ext cx="822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2000" dirty="0"/>
          </a:p>
        </p:txBody>
      </p:sp>
      <p:sp>
        <p:nvSpPr>
          <p:cNvPr id="8" name="Shape 5"/>
          <p:cNvSpPr/>
          <p:nvPr/>
        </p:nvSpPr>
        <p:spPr>
          <a:xfrm>
            <a:off x="228600" y="2011680"/>
            <a:ext cx="1371600" cy="2514600"/>
          </a:xfrm>
          <a:prstGeom prst="roundRect">
            <a:avLst>
              <a:gd name="adj" fmla="val 5333"/>
            </a:avLst>
          </a:prstGeom>
          <a:solidFill>
            <a:srgbClr val="F4F5F7"/>
          </a:solidFill>
          <a:ln w="6350">
            <a:solidFill>
              <a:srgbClr val="E2E6EA"/>
            </a:solidFill>
            <a:prstDash val="solid"/>
          </a:ln>
          <a:effectLst>
            <a:outerShdw blurRad="762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tr-TR"/>
          </a:p>
        </p:txBody>
      </p:sp>
      <p:sp>
        <p:nvSpPr>
          <p:cNvPr id="9" name="Text 6"/>
          <p:cNvSpPr/>
          <p:nvPr/>
        </p:nvSpPr>
        <p:spPr>
          <a:xfrm>
            <a:off x="274320" y="2148840"/>
            <a:ext cx="12801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Kesim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274320" y="2651760"/>
            <a:ext cx="128016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555F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Plazma/Oksijen Kesim</a:t>
            </a:r>
            <a:endParaRPr lang="en-US" sz="950" dirty="0"/>
          </a:p>
        </p:txBody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18488" y="1161288"/>
            <a:ext cx="256032" cy="457200"/>
          </a:xfrm>
          <a:prstGeom prst="rect">
            <a:avLst/>
          </a:prstGeom>
        </p:spPr>
      </p:pic>
      <p:sp>
        <p:nvSpPr>
          <p:cNvPr id="12" name="Shape 8"/>
          <p:cNvSpPr/>
          <p:nvPr/>
        </p:nvSpPr>
        <p:spPr>
          <a:xfrm>
            <a:off x="1965960" y="1051560"/>
            <a:ext cx="822960" cy="822960"/>
          </a:xfrm>
          <a:prstGeom prst="ellipse">
            <a:avLst/>
          </a:prstGeom>
          <a:solidFill>
            <a:srgbClr val="99292B"/>
          </a:solidFill>
          <a:ln w="12700">
            <a:solidFill>
              <a:srgbClr val="99292B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3" name="Text 9"/>
          <p:cNvSpPr/>
          <p:nvPr/>
        </p:nvSpPr>
        <p:spPr>
          <a:xfrm>
            <a:off x="1965960" y="1051560"/>
            <a:ext cx="822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2000" dirty="0"/>
          </a:p>
        </p:txBody>
      </p:sp>
      <p:sp>
        <p:nvSpPr>
          <p:cNvPr id="14" name="Shape 10"/>
          <p:cNvSpPr/>
          <p:nvPr/>
        </p:nvSpPr>
        <p:spPr>
          <a:xfrm>
            <a:off x="1691640" y="2011680"/>
            <a:ext cx="1371600" cy="2514600"/>
          </a:xfrm>
          <a:prstGeom prst="roundRect">
            <a:avLst>
              <a:gd name="adj" fmla="val 5333"/>
            </a:avLst>
          </a:prstGeom>
          <a:solidFill>
            <a:srgbClr val="F4F5F7"/>
          </a:solidFill>
          <a:ln w="6350">
            <a:solidFill>
              <a:srgbClr val="E2E6EA"/>
            </a:solidFill>
            <a:prstDash val="solid"/>
          </a:ln>
          <a:effectLst>
            <a:outerShdw blurRad="762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tr-TR"/>
          </a:p>
        </p:txBody>
      </p:sp>
      <p:sp>
        <p:nvSpPr>
          <p:cNvPr id="15" name="Text 11"/>
          <p:cNvSpPr/>
          <p:nvPr/>
        </p:nvSpPr>
        <p:spPr>
          <a:xfrm>
            <a:off x="1737360" y="2148840"/>
            <a:ext cx="12801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Bükme</a:t>
            </a:r>
            <a:endParaRPr lang="en-US" sz="1300" dirty="0"/>
          </a:p>
        </p:txBody>
      </p:sp>
      <p:sp>
        <p:nvSpPr>
          <p:cNvPr id="16" name="Text 12"/>
          <p:cNvSpPr/>
          <p:nvPr/>
        </p:nvSpPr>
        <p:spPr>
          <a:xfrm>
            <a:off x="1737360" y="2651760"/>
            <a:ext cx="128016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555F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AHS Silindir Bükme</a:t>
            </a:r>
            <a:endParaRPr lang="en-US" sz="950" dirty="0"/>
          </a:p>
        </p:txBody>
      </p:sp>
      <p:pic>
        <p:nvPicPr>
          <p:cNvPr id="17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81528" y="1161288"/>
            <a:ext cx="256032" cy="457200"/>
          </a:xfrm>
          <a:prstGeom prst="rect">
            <a:avLst/>
          </a:prstGeom>
        </p:spPr>
      </p:pic>
      <p:sp>
        <p:nvSpPr>
          <p:cNvPr id="18" name="Shape 13"/>
          <p:cNvSpPr/>
          <p:nvPr/>
        </p:nvSpPr>
        <p:spPr>
          <a:xfrm>
            <a:off x="3429000" y="1051560"/>
            <a:ext cx="822960" cy="822960"/>
          </a:xfrm>
          <a:prstGeom prst="ellipse">
            <a:avLst/>
          </a:prstGeom>
          <a:solidFill>
            <a:srgbClr val="99292B"/>
          </a:solidFill>
          <a:ln w="12700">
            <a:solidFill>
              <a:srgbClr val="99292B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9" name="Text 14"/>
          <p:cNvSpPr/>
          <p:nvPr/>
        </p:nvSpPr>
        <p:spPr>
          <a:xfrm>
            <a:off x="3429000" y="1051560"/>
            <a:ext cx="822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2000" dirty="0"/>
          </a:p>
        </p:txBody>
      </p:sp>
      <p:sp>
        <p:nvSpPr>
          <p:cNvPr id="20" name="Shape 15"/>
          <p:cNvSpPr/>
          <p:nvPr/>
        </p:nvSpPr>
        <p:spPr>
          <a:xfrm>
            <a:off x="3154680" y="2011680"/>
            <a:ext cx="1371600" cy="2514600"/>
          </a:xfrm>
          <a:prstGeom prst="roundRect">
            <a:avLst>
              <a:gd name="adj" fmla="val 5333"/>
            </a:avLst>
          </a:prstGeom>
          <a:solidFill>
            <a:srgbClr val="F4F5F7"/>
          </a:solidFill>
          <a:ln w="6350">
            <a:solidFill>
              <a:srgbClr val="E2E6EA"/>
            </a:solidFill>
            <a:prstDash val="solid"/>
          </a:ln>
          <a:effectLst>
            <a:outerShdw blurRad="762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tr-TR"/>
          </a:p>
        </p:txBody>
      </p:sp>
      <p:sp>
        <p:nvSpPr>
          <p:cNvPr id="21" name="Text 16"/>
          <p:cNvSpPr/>
          <p:nvPr/>
        </p:nvSpPr>
        <p:spPr>
          <a:xfrm>
            <a:off x="3200400" y="2148840"/>
            <a:ext cx="12801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Fit-Up</a:t>
            </a:r>
            <a:endParaRPr lang="en-US" sz="1300" dirty="0"/>
          </a:p>
        </p:txBody>
      </p:sp>
      <p:sp>
        <p:nvSpPr>
          <p:cNvPr id="22" name="Text 17"/>
          <p:cNvSpPr/>
          <p:nvPr/>
        </p:nvSpPr>
        <p:spPr>
          <a:xfrm>
            <a:off x="3200400" y="2651760"/>
            <a:ext cx="128016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555F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Kolon-Bom + Fit-Up Hattı</a:t>
            </a:r>
            <a:endParaRPr lang="en-US" sz="950" dirty="0"/>
          </a:p>
        </p:txBody>
      </p:sp>
      <p:pic>
        <p:nvPicPr>
          <p:cNvPr id="23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44568" y="1161288"/>
            <a:ext cx="256032" cy="457200"/>
          </a:xfrm>
          <a:prstGeom prst="rect">
            <a:avLst/>
          </a:prstGeom>
        </p:spPr>
      </p:pic>
      <p:sp>
        <p:nvSpPr>
          <p:cNvPr id="24" name="Shape 18"/>
          <p:cNvSpPr/>
          <p:nvPr/>
        </p:nvSpPr>
        <p:spPr>
          <a:xfrm>
            <a:off x="4892040" y="1051560"/>
            <a:ext cx="822960" cy="822960"/>
          </a:xfrm>
          <a:prstGeom prst="ellipse">
            <a:avLst/>
          </a:prstGeom>
          <a:solidFill>
            <a:srgbClr val="99292B"/>
          </a:solidFill>
          <a:ln w="12700">
            <a:solidFill>
              <a:srgbClr val="99292B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25" name="Text 19"/>
          <p:cNvSpPr/>
          <p:nvPr/>
        </p:nvSpPr>
        <p:spPr>
          <a:xfrm>
            <a:off x="4892040" y="1051560"/>
            <a:ext cx="822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2000" dirty="0"/>
          </a:p>
        </p:txBody>
      </p:sp>
      <p:sp>
        <p:nvSpPr>
          <p:cNvPr id="26" name="Shape 20"/>
          <p:cNvSpPr/>
          <p:nvPr/>
        </p:nvSpPr>
        <p:spPr>
          <a:xfrm>
            <a:off x="4617720" y="2011680"/>
            <a:ext cx="1371600" cy="2514600"/>
          </a:xfrm>
          <a:prstGeom prst="roundRect">
            <a:avLst>
              <a:gd name="adj" fmla="val 5333"/>
            </a:avLst>
          </a:prstGeom>
          <a:solidFill>
            <a:srgbClr val="F4F5F7"/>
          </a:solidFill>
          <a:ln w="6350">
            <a:solidFill>
              <a:srgbClr val="E2E6EA"/>
            </a:solidFill>
            <a:prstDash val="solid"/>
          </a:ln>
          <a:effectLst>
            <a:outerShdw blurRad="762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tr-TR"/>
          </a:p>
        </p:txBody>
      </p:sp>
      <p:sp>
        <p:nvSpPr>
          <p:cNvPr id="27" name="Text 21"/>
          <p:cNvSpPr/>
          <p:nvPr/>
        </p:nvSpPr>
        <p:spPr>
          <a:xfrm>
            <a:off x="4663440" y="2148840"/>
            <a:ext cx="12801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Kapak</a:t>
            </a:r>
            <a:endParaRPr lang="en-US" sz="1300" dirty="0"/>
          </a:p>
        </p:txBody>
      </p:sp>
      <p:sp>
        <p:nvSpPr>
          <p:cNvPr id="28" name="Text 22"/>
          <p:cNvSpPr/>
          <p:nvPr/>
        </p:nvSpPr>
        <p:spPr>
          <a:xfrm>
            <a:off x="4663440" y="2651760"/>
            <a:ext cx="128016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555F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BMB-P Bombe Presi</a:t>
            </a:r>
            <a:endParaRPr lang="en-US" sz="950" dirty="0"/>
          </a:p>
        </p:txBody>
      </p:sp>
      <p:pic>
        <p:nvPicPr>
          <p:cNvPr id="29" name="Image 4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07608" y="1161288"/>
            <a:ext cx="256032" cy="457200"/>
          </a:xfrm>
          <a:prstGeom prst="rect">
            <a:avLst/>
          </a:prstGeom>
        </p:spPr>
      </p:pic>
      <p:sp>
        <p:nvSpPr>
          <p:cNvPr id="30" name="Shape 23"/>
          <p:cNvSpPr/>
          <p:nvPr/>
        </p:nvSpPr>
        <p:spPr>
          <a:xfrm>
            <a:off x="6355080" y="1051560"/>
            <a:ext cx="822960" cy="822960"/>
          </a:xfrm>
          <a:prstGeom prst="ellipse">
            <a:avLst/>
          </a:prstGeom>
          <a:solidFill>
            <a:srgbClr val="99292B"/>
          </a:solidFill>
          <a:ln w="12700">
            <a:solidFill>
              <a:srgbClr val="99292B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31" name="Text 24"/>
          <p:cNvSpPr/>
          <p:nvPr/>
        </p:nvSpPr>
        <p:spPr>
          <a:xfrm>
            <a:off x="6355080" y="1051560"/>
            <a:ext cx="822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2000" dirty="0"/>
          </a:p>
        </p:txBody>
      </p:sp>
      <p:sp>
        <p:nvSpPr>
          <p:cNvPr id="32" name="Shape 25"/>
          <p:cNvSpPr/>
          <p:nvPr/>
        </p:nvSpPr>
        <p:spPr>
          <a:xfrm>
            <a:off x="6080760" y="2011680"/>
            <a:ext cx="1371600" cy="2514600"/>
          </a:xfrm>
          <a:prstGeom prst="roundRect">
            <a:avLst>
              <a:gd name="adj" fmla="val 5333"/>
            </a:avLst>
          </a:prstGeom>
          <a:solidFill>
            <a:srgbClr val="F4F5F7"/>
          </a:solidFill>
          <a:ln w="6350">
            <a:solidFill>
              <a:srgbClr val="E2E6EA"/>
            </a:solidFill>
            <a:prstDash val="solid"/>
          </a:ln>
          <a:effectLst>
            <a:outerShdw blurRad="762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tr-TR"/>
          </a:p>
        </p:txBody>
      </p:sp>
      <p:sp>
        <p:nvSpPr>
          <p:cNvPr id="33" name="Text 26"/>
          <p:cNvSpPr/>
          <p:nvPr/>
        </p:nvSpPr>
        <p:spPr>
          <a:xfrm>
            <a:off x="6126480" y="2148840"/>
            <a:ext cx="12801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Sıvama</a:t>
            </a:r>
            <a:endParaRPr lang="en-US" sz="1300" dirty="0"/>
          </a:p>
        </p:txBody>
      </p:sp>
      <p:sp>
        <p:nvSpPr>
          <p:cNvPr id="34" name="Text 27"/>
          <p:cNvSpPr/>
          <p:nvPr/>
        </p:nvSpPr>
        <p:spPr>
          <a:xfrm>
            <a:off x="6126480" y="2651760"/>
            <a:ext cx="128016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555F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BMB Kenar Sıvama</a:t>
            </a:r>
            <a:endParaRPr lang="en-US" sz="950" dirty="0"/>
          </a:p>
        </p:txBody>
      </p:sp>
      <p:pic>
        <p:nvPicPr>
          <p:cNvPr id="35" name="Image 5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70648" y="1161288"/>
            <a:ext cx="256032" cy="457200"/>
          </a:xfrm>
          <a:prstGeom prst="rect">
            <a:avLst/>
          </a:prstGeom>
        </p:spPr>
      </p:pic>
      <p:sp>
        <p:nvSpPr>
          <p:cNvPr id="36" name="Shape 28"/>
          <p:cNvSpPr/>
          <p:nvPr/>
        </p:nvSpPr>
        <p:spPr>
          <a:xfrm>
            <a:off x="7818120" y="1051560"/>
            <a:ext cx="822960" cy="822960"/>
          </a:xfrm>
          <a:prstGeom prst="ellipse">
            <a:avLst/>
          </a:prstGeom>
          <a:solidFill>
            <a:srgbClr val="99292B"/>
          </a:solidFill>
          <a:ln w="12700">
            <a:solidFill>
              <a:srgbClr val="99292B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37" name="Text 29"/>
          <p:cNvSpPr/>
          <p:nvPr/>
        </p:nvSpPr>
        <p:spPr>
          <a:xfrm>
            <a:off x="7818120" y="1051560"/>
            <a:ext cx="822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2000" dirty="0"/>
          </a:p>
        </p:txBody>
      </p:sp>
      <p:sp>
        <p:nvSpPr>
          <p:cNvPr id="38" name="Shape 30"/>
          <p:cNvSpPr/>
          <p:nvPr/>
        </p:nvSpPr>
        <p:spPr>
          <a:xfrm>
            <a:off x="7543800" y="2011680"/>
            <a:ext cx="1371600" cy="2514600"/>
          </a:xfrm>
          <a:prstGeom prst="roundRect">
            <a:avLst>
              <a:gd name="adj" fmla="val 5333"/>
            </a:avLst>
          </a:prstGeom>
          <a:solidFill>
            <a:srgbClr val="F4F5F7"/>
          </a:solidFill>
          <a:ln w="6350">
            <a:solidFill>
              <a:srgbClr val="E2E6EA"/>
            </a:solidFill>
            <a:prstDash val="solid"/>
          </a:ln>
          <a:effectLst>
            <a:outerShdw blurRad="762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tr-TR"/>
          </a:p>
        </p:txBody>
      </p:sp>
      <p:sp>
        <p:nvSpPr>
          <p:cNvPr id="39" name="Text 31"/>
          <p:cNvSpPr/>
          <p:nvPr/>
        </p:nvSpPr>
        <p:spPr>
          <a:xfrm>
            <a:off x="7589520" y="2148840"/>
            <a:ext cx="12801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Kaynak</a:t>
            </a:r>
            <a:endParaRPr lang="en-US" sz="1300" dirty="0"/>
          </a:p>
        </p:txBody>
      </p:sp>
      <p:sp>
        <p:nvSpPr>
          <p:cNvPr id="40" name="Text 32"/>
          <p:cNvSpPr/>
          <p:nvPr/>
        </p:nvSpPr>
        <p:spPr>
          <a:xfrm>
            <a:off x="7589520" y="2651760"/>
            <a:ext cx="128016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555F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Kaynak Çözümleri</a:t>
            </a:r>
            <a:endParaRPr lang="en-US" sz="9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164592"/>
            <a:ext cx="64008" cy="658368"/>
          </a:xfrm>
          <a:prstGeom prst="rect">
            <a:avLst/>
          </a:prstGeom>
          <a:solidFill>
            <a:srgbClr val="99292B"/>
          </a:solidFill>
          <a:ln w="12700">
            <a:solidFill>
              <a:srgbClr val="99292B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3" name="Text 1"/>
          <p:cNvSpPr/>
          <p:nvPr/>
        </p:nvSpPr>
        <p:spPr>
          <a:xfrm>
            <a:off x="201168" y="164592"/>
            <a:ext cx="84124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Adım 1 — Hammadde Kesimi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0" y="4800600"/>
            <a:ext cx="9144000" cy="342900"/>
          </a:xfrm>
          <a:prstGeom prst="rect">
            <a:avLst/>
          </a:prstGeom>
          <a:solidFill>
            <a:srgbClr val="2B2B2B"/>
          </a:solidFill>
          <a:ln w="12700">
            <a:solidFill>
              <a:srgbClr val="2B2B2B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400" y="4818888"/>
            <a:ext cx="1234440" cy="292608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274320" y="960120"/>
            <a:ext cx="4114800" cy="3611880"/>
          </a:xfrm>
          <a:prstGeom prst="roundRect">
            <a:avLst>
              <a:gd name="adj" fmla="val 2025"/>
            </a:avLst>
          </a:prstGeom>
          <a:solidFill>
            <a:srgbClr val="F4F5F7"/>
          </a:solidFill>
          <a:ln w="6350">
            <a:solidFill>
              <a:srgbClr val="E2E6EA"/>
            </a:solidFill>
            <a:prstDash val="solid"/>
          </a:ln>
          <a:effectLst>
            <a:outerShdw blurRad="762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tr-TR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1115568"/>
            <a:ext cx="548640" cy="548640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097280" y="1143000"/>
            <a:ext cx="31089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APL — Plazma/Oksijen Kesim Makinesi</a:t>
            </a:r>
            <a:endParaRPr lang="en-US" sz="130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1480" y="1920240"/>
            <a:ext cx="246888" cy="246888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749808" y="1901952"/>
            <a:ext cx="35204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55F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Plazma kesim kalınlığı: max. </a:t>
            </a:r>
            <a:r>
              <a:rPr lang="tr-TR" sz="1100" dirty="0">
                <a:solidFill>
                  <a:srgbClr val="555F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</a:t>
            </a:r>
            <a:r>
              <a:rPr lang="en-US" sz="1100" dirty="0">
                <a:solidFill>
                  <a:srgbClr val="555F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 mm</a:t>
            </a:r>
            <a:endParaRPr lang="en-US" sz="1100" dirty="0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1480" y="2313432"/>
            <a:ext cx="246888" cy="246888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749808" y="2295144"/>
            <a:ext cx="35204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55F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Oksijen kesim kalınlığı: max. 100 mm</a:t>
            </a:r>
            <a:r>
              <a:rPr lang="tr-TR" sz="1100" dirty="0">
                <a:solidFill>
                  <a:srgbClr val="555F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üzeri</a:t>
            </a:r>
            <a:endParaRPr lang="en-US" sz="110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1480" y="2706624"/>
            <a:ext cx="246888" cy="246888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749808" y="2688336"/>
            <a:ext cx="35204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55F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Malzeme ebatı: 3000 × </a:t>
            </a:r>
            <a:r>
              <a:rPr lang="tr-TR" sz="1100" dirty="0">
                <a:solidFill>
                  <a:srgbClr val="555F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12000 mm (Müşteri talebine göre)</a:t>
            </a:r>
            <a:endParaRPr lang="en-US" sz="1100" dirty="0"/>
          </a:p>
        </p:txBody>
      </p:sp>
      <p:pic>
        <p:nvPicPr>
          <p:cNvPr id="15" name="Image 5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1480" y="3099816"/>
            <a:ext cx="246888" cy="246888"/>
          </a:xfrm>
          <a:prstGeom prst="rect">
            <a:avLst/>
          </a:prstGeom>
        </p:spPr>
      </p:pic>
      <p:sp>
        <p:nvSpPr>
          <p:cNvPr id="16" name="Text 8"/>
          <p:cNvSpPr/>
          <p:nvPr/>
        </p:nvSpPr>
        <p:spPr>
          <a:xfrm>
            <a:off x="749808" y="3081528"/>
            <a:ext cx="35204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55F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CNC kontrollü hassas kesim</a:t>
            </a:r>
            <a:endParaRPr lang="en-US" sz="1100" dirty="0"/>
          </a:p>
        </p:txBody>
      </p:sp>
      <p:pic>
        <p:nvPicPr>
          <p:cNvPr id="17" name="Image 6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1480" y="3493008"/>
            <a:ext cx="246888" cy="246888"/>
          </a:xfrm>
          <a:prstGeom prst="rect">
            <a:avLst/>
          </a:prstGeom>
        </p:spPr>
      </p:pic>
      <p:sp>
        <p:nvSpPr>
          <p:cNvPr id="18" name="Text 9"/>
          <p:cNvSpPr/>
          <p:nvPr/>
        </p:nvSpPr>
        <p:spPr>
          <a:xfrm>
            <a:off x="749808" y="3474720"/>
            <a:ext cx="35204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55F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Entegre duman filtreleme sistemi</a:t>
            </a:r>
            <a:endParaRPr lang="en-US" sz="1100" dirty="0"/>
          </a:p>
        </p:txBody>
      </p:sp>
      <p:pic>
        <p:nvPicPr>
          <p:cNvPr id="19" name="Image 7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1480" y="3886200"/>
            <a:ext cx="246888" cy="246888"/>
          </a:xfrm>
          <a:prstGeom prst="rect">
            <a:avLst/>
          </a:prstGeom>
        </p:spPr>
      </p:pic>
      <p:sp>
        <p:nvSpPr>
          <p:cNvPr id="20" name="Text 10"/>
          <p:cNvSpPr/>
          <p:nvPr/>
        </p:nvSpPr>
        <p:spPr>
          <a:xfrm>
            <a:off x="749808" y="3867912"/>
            <a:ext cx="35204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55F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Tam otomasyon — operatör verimliliği</a:t>
            </a:r>
            <a:endParaRPr lang="en-US" sz="1100" dirty="0"/>
          </a:p>
        </p:txBody>
      </p:sp>
      <p:sp>
        <p:nvSpPr>
          <p:cNvPr id="21" name="Shape 11"/>
          <p:cNvSpPr/>
          <p:nvPr/>
        </p:nvSpPr>
        <p:spPr>
          <a:xfrm>
            <a:off x="4663440" y="960120"/>
            <a:ext cx="4114800" cy="3611880"/>
          </a:xfrm>
          <a:prstGeom prst="roundRect">
            <a:avLst>
              <a:gd name="adj" fmla="val 2025"/>
            </a:avLst>
          </a:prstGeom>
          <a:solidFill>
            <a:srgbClr val="F4F5F7"/>
          </a:solidFill>
          <a:ln w="6350">
            <a:solidFill>
              <a:srgbClr val="E2E6EA"/>
            </a:solidFill>
            <a:prstDash val="solid"/>
          </a:ln>
          <a:effectLst>
            <a:outerShdw blurRad="762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tr-TR"/>
          </a:p>
        </p:txBody>
      </p:sp>
      <p:sp>
        <p:nvSpPr>
          <p:cNvPr id="22" name="Text 12"/>
          <p:cNvSpPr/>
          <p:nvPr/>
        </p:nvSpPr>
        <p:spPr>
          <a:xfrm>
            <a:off x="4846320" y="1097280"/>
            <a:ext cx="3749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Verimlilik Kazanımı</a:t>
            </a:r>
            <a:endParaRPr lang="en-US" sz="1400" dirty="0"/>
          </a:p>
        </p:txBody>
      </p:sp>
      <p:sp>
        <p:nvSpPr>
          <p:cNvPr id="23" name="Shape 13"/>
          <p:cNvSpPr/>
          <p:nvPr/>
        </p:nvSpPr>
        <p:spPr>
          <a:xfrm>
            <a:off x="4846320" y="1664208"/>
            <a:ext cx="3749040" cy="749808"/>
          </a:xfrm>
          <a:prstGeom prst="roundRect">
            <a:avLst>
              <a:gd name="adj" fmla="val 8537"/>
            </a:avLst>
          </a:prstGeom>
          <a:solidFill>
            <a:srgbClr val="FFFFFF"/>
          </a:solidFill>
          <a:ln w="19050">
            <a:solidFill>
              <a:srgbClr val="99292B"/>
            </a:solidFill>
            <a:prstDash val="solid"/>
          </a:ln>
          <a:effectLst>
            <a:outerShdw blurRad="762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tr-TR"/>
          </a:p>
        </p:txBody>
      </p:sp>
      <p:sp>
        <p:nvSpPr>
          <p:cNvPr id="24" name="Text 14"/>
          <p:cNvSpPr/>
          <p:nvPr/>
        </p:nvSpPr>
        <p:spPr>
          <a:xfrm>
            <a:off x="4956048" y="1719072"/>
            <a:ext cx="1554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9929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≤ 0.5 mm</a:t>
            </a:r>
            <a:endParaRPr lang="en-US" sz="1800" dirty="0"/>
          </a:p>
        </p:txBody>
      </p:sp>
      <p:sp>
        <p:nvSpPr>
          <p:cNvPr id="25" name="Text 15"/>
          <p:cNvSpPr/>
          <p:nvPr/>
        </p:nvSpPr>
        <p:spPr>
          <a:xfrm>
            <a:off x="6583680" y="1810512"/>
            <a:ext cx="1920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55F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Kesim toleransı</a:t>
            </a:r>
            <a:endParaRPr lang="en-US" sz="1100" dirty="0"/>
          </a:p>
        </p:txBody>
      </p:sp>
      <p:sp>
        <p:nvSpPr>
          <p:cNvPr id="26" name="Shape 16"/>
          <p:cNvSpPr/>
          <p:nvPr/>
        </p:nvSpPr>
        <p:spPr>
          <a:xfrm>
            <a:off x="4846320" y="2560320"/>
            <a:ext cx="3749040" cy="749808"/>
          </a:xfrm>
          <a:prstGeom prst="roundRect">
            <a:avLst>
              <a:gd name="adj" fmla="val 8537"/>
            </a:avLst>
          </a:prstGeom>
          <a:solidFill>
            <a:srgbClr val="FFFFFF"/>
          </a:solidFill>
          <a:ln w="19050">
            <a:solidFill>
              <a:srgbClr val="99292B"/>
            </a:solidFill>
            <a:prstDash val="solid"/>
          </a:ln>
          <a:effectLst>
            <a:outerShdw blurRad="762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tr-TR"/>
          </a:p>
        </p:txBody>
      </p:sp>
      <p:sp>
        <p:nvSpPr>
          <p:cNvPr id="27" name="Text 17"/>
          <p:cNvSpPr/>
          <p:nvPr/>
        </p:nvSpPr>
        <p:spPr>
          <a:xfrm>
            <a:off x="4956048" y="2615184"/>
            <a:ext cx="1554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9929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Max 100 mm</a:t>
            </a:r>
            <a:endParaRPr lang="en-US" sz="1800" dirty="0"/>
          </a:p>
        </p:txBody>
      </p:sp>
      <p:sp>
        <p:nvSpPr>
          <p:cNvPr id="28" name="Text 18"/>
          <p:cNvSpPr/>
          <p:nvPr/>
        </p:nvSpPr>
        <p:spPr>
          <a:xfrm>
            <a:off x="6583680" y="2706624"/>
            <a:ext cx="1920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55F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Oksijen kesim kapasitesi</a:t>
            </a:r>
            <a:endParaRPr lang="en-US" sz="1100" dirty="0"/>
          </a:p>
        </p:txBody>
      </p:sp>
      <p:sp>
        <p:nvSpPr>
          <p:cNvPr id="29" name="Shape 19"/>
          <p:cNvSpPr/>
          <p:nvPr/>
        </p:nvSpPr>
        <p:spPr>
          <a:xfrm>
            <a:off x="4846320" y="3456432"/>
            <a:ext cx="3749040" cy="749808"/>
          </a:xfrm>
          <a:prstGeom prst="roundRect">
            <a:avLst>
              <a:gd name="adj" fmla="val 8537"/>
            </a:avLst>
          </a:prstGeom>
          <a:solidFill>
            <a:srgbClr val="FFFFFF"/>
          </a:solidFill>
          <a:ln w="19050">
            <a:solidFill>
              <a:srgbClr val="99292B"/>
            </a:solidFill>
            <a:prstDash val="solid"/>
          </a:ln>
          <a:effectLst>
            <a:outerShdw blurRad="762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tr-TR"/>
          </a:p>
        </p:txBody>
      </p:sp>
      <p:sp>
        <p:nvSpPr>
          <p:cNvPr id="30" name="Text 20"/>
          <p:cNvSpPr/>
          <p:nvPr/>
        </p:nvSpPr>
        <p:spPr>
          <a:xfrm>
            <a:off x="4956048" y="3511296"/>
            <a:ext cx="1554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9929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CNC</a:t>
            </a:r>
            <a:endParaRPr lang="en-US" sz="1800" dirty="0"/>
          </a:p>
        </p:txBody>
      </p:sp>
      <p:sp>
        <p:nvSpPr>
          <p:cNvPr id="31" name="Text 21"/>
          <p:cNvSpPr/>
          <p:nvPr/>
        </p:nvSpPr>
        <p:spPr>
          <a:xfrm>
            <a:off x="6583680" y="3602736"/>
            <a:ext cx="1920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55F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Tam otomatik program yönetimi</a:t>
            </a:r>
            <a:endParaRPr lang="en-US" sz="1100" dirty="0"/>
          </a:p>
        </p:txBody>
      </p:sp>
      <p:sp>
        <p:nvSpPr>
          <p:cNvPr id="32" name="Text 22"/>
          <p:cNvSpPr/>
          <p:nvPr/>
        </p:nvSpPr>
        <p:spPr>
          <a:xfrm>
            <a:off x="4846320" y="4160520"/>
            <a:ext cx="3749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555F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Kesim hatası, sonraki tüm adımlarda maliyet zinciri yaratır. Doğru kesim = sıfır zincir maliyeti.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164592"/>
            <a:ext cx="64008" cy="658368"/>
          </a:xfrm>
          <a:prstGeom prst="rect">
            <a:avLst/>
          </a:prstGeom>
          <a:solidFill>
            <a:srgbClr val="99292B"/>
          </a:solidFill>
          <a:ln w="12700">
            <a:solidFill>
              <a:srgbClr val="99292B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3" name="Text 1"/>
          <p:cNvSpPr/>
          <p:nvPr/>
        </p:nvSpPr>
        <p:spPr>
          <a:xfrm>
            <a:off x="201168" y="164592"/>
            <a:ext cx="84124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Adım 2 — Gövde Şekillendirme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0" y="4800600"/>
            <a:ext cx="9144000" cy="342900"/>
          </a:xfrm>
          <a:prstGeom prst="rect">
            <a:avLst/>
          </a:prstGeom>
          <a:solidFill>
            <a:srgbClr val="2B2B2B"/>
          </a:solidFill>
          <a:ln w="12700">
            <a:solidFill>
              <a:srgbClr val="2B2B2B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400" y="4818888"/>
            <a:ext cx="1234440" cy="292608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274320" y="960120"/>
            <a:ext cx="4114800" cy="3611880"/>
          </a:xfrm>
          <a:prstGeom prst="roundRect">
            <a:avLst>
              <a:gd name="adj" fmla="val 2025"/>
            </a:avLst>
          </a:prstGeom>
          <a:solidFill>
            <a:srgbClr val="F4F5F7"/>
          </a:solidFill>
          <a:ln w="6350">
            <a:solidFill>
              <a:srgbClr val="E2E6EA"/>
            </a:solidFill>
            <a:prstDash val="solid"/>
          </a:ln>
          <a:effectLst>
            <a:outerShdw blurRad="762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tr-TR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1115568"/>
            <a:ext cx="548640" cy="548640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097280" y="1143000"/>
            <a:ext cx="31089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AHS Serisi — 4 Toplu Silindir Bükme</a:t>
            </a:r>
            <a:endParaRPr lang="en-US" sz="130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1480" y="1920240"/>
            <a:ext cx="246888" cy="246888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749808" y="1901952"/>
            <a:ext cx="35204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55F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Plaka kalınlığı: 2 mm – 200 mm</a:t>
            </a:r>
            <a:endParaRPr lang="en-US" sz="1100" dirty="0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1480" y="2313432"/>
            <a:ext cx="246888" cy="246888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749808" y="2295144"/>
            <a:ext cx="35204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55F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Sac genişliği: 500 mm – 12.000 mm</a:t>
            </a:r>
            <a:endParaRPr lang="en-US" sz="110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1480" y="2706624"/>
            <a:ext cx="246888" cy="246888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749808" y="2688336"/>
            <a:ext cx="35204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55F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Tek pasoda tam silindir elde etme</a:t>
            </a:r>
            <a:endParaRPr lang="en-US" sz="1100" dirty="0"/>
          </a:p>
        </p:txBody>
      </p:sp>
      <p:pic>
        <p:nvPicPr>
          <p:cNvPr id="15" name="Image 5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1480" y="3099816"/>
            <a:ext cx="246888" cy="246888"/>
          </a:xfrm>
          <a:prstGeom prst="rect">
            <a:avLst/>
          </a:prstGeom>
        </p:spPr>
      </p:pic>
      <p:sp>
        <p:nvSpPr>
          <p:cNvPr id="16" name="Text 8"/>
          <p:cNvSpPr/>
          <p:nvPr/>
        </p:nvSpPr>
        <p:spPr>
          <a:xfrm>
            <a:off x="749808" y="3081528"/>
            <a:ext cx="35204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55F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CNC kontrol — hassas büküm açısı</a:t>
            </a:r>
            <a:endParaRPr lang="en-US" sz="1100" dirty="0"/>
          </a:p>
        </p:txBody>
      </p:sp>
      <p:pic>
        <p:nvPicPr>
          <p:cNvPr id="17" name="Image 6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1480" y="3493008"/>
            <a:ext cx="246888" cy="246888"/>
          </a:xfrm>
          <a:prstGeom prst="rect">
            <a:avLst/>
          </a:prstGeom>
        </p:spPr>
      </p:pic>
      <p:sp>
        <p:nvSpPr>
          <p:cNvPr id="18" name="Text 9"/>
          <p:cNvSpPr/>
          <p:nvPr/>
        </p:nvSpPr>
        <p:spPr>
          <a:xfrm>
            <a:off x="749808" y="3474720"/>
            <a:ext cx="35204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55F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toplu sistem: patinaj önleme</a:t>
            </a:r>
            <a:endParaRPr lang="en-US" sz="1100" dirty="0"/>
          </a:p>
        </p:txBody>
      </p:sp>
      <p:pic>
        <p:nvPicPr>
          <p:cNvPr id="19" name="Image 7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1480" y="3886200"/>
            <a:ext cx="246888" cy="246888"/>
          </a:xfrm>
          <a:prstGeom prst="rect">
            <a:avLst/>
          </a:prstGeom>
        </p:spPr>
      </p:pic>
      <p:sp>
        <p:nvSpPr>
          <p:cNvPr id="20" name="Text 10"/>
          <p:cNvSpPr/>
          <p:nvPr/>
        </p:nvSpPr>
        <p:spPr>
          <a:xfrm>
            <a:off x="749808" y="3867912"/>
            <a:ext cx="35204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55F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Dikey model (AHS-V): dar alanlar için</a:t>
            </a:r>
            <a:endParaRPr lang="en-US" sz="1100" dirty="0"/>
          </a:p>
        </p:txBody>
      </p:sp>
      <p:sp>
        <p:nvSpPr>
          <p:cNvPr id="21" name="Shape 11"/>
          <p:cNvSpPr/>
          <p:nvPr/>
        </p:nvSpPr>
        <p:spPr>
          <a:xfrm>
            <a:off x="4663440" y="960120"/>
            <a:ext cx="4114800" cy="3611880"/>
          </a:xfrm>
          <a:prstGeom prst="roundRect">
            <a:avLst>
              <a:gd name="adj" fmla="val 2025"/>
            </a:avLst>
          </a:prstGeom>
          <a:solidFill>
            <a:srgbClr val="F4F5F7"/>
          </a:solidFill>
          <a:ln w="6350">
            <a:solidFill>
              <a:srgbClr val="E2E6EA"/>
            </a:solidFill>
            <a:prstDash val="solid"/>
          </a:ln>
          <a:effectLst>
            <a:outerShdw blurRad="762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tr-TR"/>
          </a:p>
        </p:txBody>
      </p:sp>
      <p:sp>
        <p:nvSpPr>
          <p:cNvPr id="22" name="Text 12"/>
          <p:cNvSpPr/>
          <p:nvPr/>
        </p:nvSpPr>
        <p:spPr>
          <a:xfrm>
            <a:off x="4846320" y="1097280"/>
            <a:ext cx="37490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Neden AHS?</a:t>
            </a:r>
            <a:endParaRPr lang="en-US" sz="1400" dirty="0"/>
          </a:p>
        </p:txBody>
      </p:sp>
      <p:sp>
        <p:nvSpPr>
          <p:cNvPr id="23" name="Shape 13"/>
          <p:cNvSpPr/>
          <p:nvPr/>
        </p:nvSpPr>
        <p:spPr>
          <a:xfrm>
            <a:off x="4846320" y="1600200"/>
            <a:ext cx="3749040" cy="868680"/>
          </a:xfrm>
          <a:prstGeom prst="roundRect">
            <a:avLst>
              <a:gd name="adj" fmla="val 7368"/>
            </a:avLst>
          </a:prstGeom>
          <a:solidFill>
            <a:srgbClr val="FFFFFF"/>
          </a:solidFill>
          <a:ln w="6350">
            <a:solidFill>
              <a:srgbClr val="E2E6EA"/>
            </a:solidFill>
            <a:prstDash val="solid"/>
          </a:ln>
          <a:effectLst>
            <a:outerShdw blurRad="762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tr-TR"/>
          </a:p>
        </p:txBody>
      </p:sp>
      <p:sp>
        <p:nvSpPr>
          <p:cNvPr id="24" name="Text 14"/>
          <p:cNvSpPr/>
          <p:nvPr/>
        </p:nvSpPr>
        <p:spPr>
          <a:xfrm>
            <a:off x="4983480" y="1664208"/>
            <a:ext cx="34747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Malzeme Tutma</a:t>
            </a:r>
            <a:endParaRPr lang="en-US" sz="1200" dirty="0"/>
          </a:p>
        </p:txBody>
      </p:sp>
      <p:sp>
        <p:nvSpPr>
          <p:cNvPr id="25" name="Text 15"/>
          <p:cNvSpPr/>
          <p:nvPr/>
        </p:nvSpPr>
        <p:spPr>
          <a:xfrm>
            <a:off x="4983480" y="2011680"/>
            <a:ext cx="3474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55F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Alt mil sıkıştırma ile malzeme kayması önlenir, büküm hassasiyeti garantilenir.</a:t>
            </a:r>
            <a:endParaRPr lang="en-US" sz="1000" dirty="0"/>
          </a:p>
        </p:txBody>
      </p:sp>
      <p:sp>
        <p:nvSpPr>
          <p:cNvPr id="26" name="Shape 16"/>
          <p:cNvSpPr/>
          <p:nvPr/>
        </p:nvSpPr>
        <p:spPr>
          <a:xfrm>
            <a:off x="4846320" y="2587752"/>
            <a:ext cx="3749040" cy="868680"/>
          </a:xfrm>
          <a:prstGeom prst="roundRect">
            <a:avLst>
              <a:gd name="adj" fmla="val 7368"/>
            </a:avLst>
          </a:prstGeom>
          <a:solidFill>
            <a:srgbClr val="FFFFFF"/>
          </a:solidFill>
          <a:ln w="6350">
            <a:solidFill>
              <a:srgbClr val="E2E6EA"/>
            </a:solidFill>
            <a:prstDash val="solid"/>
          </a:ln>
          <a:effectLst>
            <a:outerShdw blurRad="762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tr-TR"/>
          </a:p>
        </p:txBody>
      </p:sp>
      <p:sp>
        <p:nvSpPr>
          <p:cNvPr id="27" name="Text 17"/>
          <p:cNvSpPr/>
          <p:nvPr/>
        </p:nvSpPr>
        <p:spPr>
          <a:xfrm>
            <a:off x="4983480" y="2651760"/>
            <a:ext cx="34747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Tek Paso Verimliliği</a:t>
            </a:r>
            <a:endParaRPr lang="en-US" sz="1200" dirty="0"/>
          </a:p>
        </p:txBody>
      </p:sp>
      <p:sp>
        <p:nvSpPr>
          <p:cNvPr id="28" name="Text 18"/>
          <p:cNvSpPr/>
          <p:nvPr/>
        </p:nvSpPr>
        <p:spPr>
          <a:xfrm>
            <a:off x="4983480" y="2999232"/>
            <a:ext cx="3474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55F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Ön-büküm + büküm tek geçişte tamamlanır. Çevrim süresi minimum.</a:t>
            </a:r>
            <a:endParaRPr lang="en-US" sz="1000" dirty="0"/>
          </a:p>
        </p:txBody>
      </p:sp>
      <p:sp>
        <p:nvSpPr>
          <p:cNvPr id="29" name="Shape 19"/>
          <p:cNvSpPr/>
          <p:nvPr/>
        </p:nvSpPr>
        <p:spPr>
          <a:xfrm>
            <a:off x="4846320" y="3575304"/>
            <a:ext cx="3749040" cy="868680"/>
          </a:xfrm>
          <a:prstGeom prst="roundRect">
            <a:avLst>
              <a:gd name="adj" fmla="val 7368"/>
            </a:avLst>
          </a:prstGeom>
          <a:solidFill>
            <a:srgbClr val="FFFFFF"/>
          </a:solidFill>
          <a:ln w="6350">
            <a:solidFill>
              <a:srgbClr val="E2E6EA"/>
            </a:solidFill>
            <a:prstDash val="solid"/>
          </a:ln>
          <a:effectLst>
            <a:outerShdw blurRad="762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tr-TR"/>
          </a:p>
        </p:txBody>
      </p:sp>
      <p:sp>
        <p:nvSpPr>
          <p:cNvPr id="30" name="Text 20"/>
          <p:cNvSpPr/>
          <p:nvPr/>
        </p:nvSpPr>
        <p:spPr>
          <a:xfrm>
            <a:off x="4983480" y="3639312"/>
            <a:ext cx="34747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Geniş Kapasite</a:t>
            </a:r>
            <a:endParaRPr lang="en-US" sz="1200" dirty="0"/>
          </a:p>
        </p:txBody>
      </p:sp>
      <p:sp>
        <p:nvSpPr>
          <p:cNvPr id="31" name="Text 21"/>
          <p:cNvSpPr/>
          <p:nvPr/>
        </p:nvSpPr>
        <p:spPr>
          <a:xfrm>
            <a:off x="4983480" y="3986784"/>
            <a:ext cx="3474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55F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Rüzgar kulesi parçalarından ince cidarlı tank gövdelerine kadar aynı makinede.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164592"/>
            <a:ext cx="64008" cy="658368"/>
          </a:xfrm>
          <a:prstGeom prst="rect">
            <a:avLst/>
          </a:prstGeom>
          <a:solidFill>
            <a:srgbClr val="99292B"/>
          </a:solidFill>
          <a:ln w="12700">
            <a:solidFill>
              <a:srgbClr val="99292B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3" name="Text 1"/>
          <p:cNvSpPr/>
          <p:nvPr/>
        </p:nvSpPr>
        <p:spPr>
          <a:xfrm>
            <a:off x="201168" y="164592"/>
            <a:ext cx="84124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Adım 3 — Konumlandırma ve Yapılandırma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0" y="4800600"/>
            <a:ext cx="9144000" cy="342900"/>
          </a:xfrm>
          <a:prstGeom prst="rect">
            <a:avLst/>
          </a:prstGeom>
          <a:solidFill>
            <a:srgbClr val="2B2B2B"/>
          </a:solidFill>
          <a:ln w="12700">
            <a:solidFill>
              <a:srgbClr val="2B2B2B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400" y="4818888"/>
            <a:ext cx="1234440" cy="292608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274320" y="960120"/>
            <a:ext cx="4206240" cy="3611880"/>
          </a:xfrm>
          <a:prstGeom prst="roundRect">
            <a:avLst>
              <a:gd name="adj" fmla="val 2025"/>
            </a:avLst>
          </a:prstGeom>
          <a:solidFill>
            <a:srgbClr val="F4F5F7"/>
          </a:solidFill>
          <a:ln w="6350">
            <a:solidFill>
              <a:srgbClr val="E2E6EA"/>
            </a:solidFill>
            <a:prstDash val="solid"/>
          </a:ln>
          <a:effectLst>
            <a:outerShdw blurRad="762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tr-TR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1480" y="1115568"/>
            <a:ext cx="548640" cy="548640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051560" y="1143000"/>
            <a:ext cx="32918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Kolon-Bom Çevirici Sistemi</a:t>
            </a:r>
            <a:endParaRPr lang="en-US" sz="130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" y="1920240"/>
            <a:ext cx="246888" cy="246888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804672" y="1901952"/>
            <a:ext cx="356616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55F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Standart: 3×3 – 9×9 m aralığı</a:t>
            </a:r>
            <a:endParaRPr lang="en-US" sz="1100" dirty="0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" y="2377440"/>
            <a:ext cx="246888" cy="246888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804672" y="2359152"/>
            <a:ext cx="356616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55F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Özel üretim: 10×10 m'ye kadar</a:t>
            </a:r>
            <a:endParaRPr lang="en-US" sz="110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" y="2834640"/>
            <a:ext cx="246888" cy="246888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804672" y="2816352"/>
            <a:ext cx="356616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55F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360° döndürme özelliği</a:t>
            </a:r>
            <a:endParaRPr lang="en-US" sz="1100" dirty="0"/>
          </a:p>
        </p:txBody>
      </p:sp>
      <p:pic>
        <p:nvPicPr>
          <p:cNvPr id="15" name="Image 5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" y="3291840"/>
            <a:ext cx="246888" cy="246888"/>
          </a:xfrm>
          <a:prstGeom prst="rect">
            <a:avLst/>
          </a:prstGeom>
        </p:spPr>
      </p:pic>
      <p:sp>
        <p:nvSpPr>
          <p:cNvPr id="16" name="Text 8"/>
          <p:cNvSpPr/>
          <p:nvPr/>
        </p:nvSpPr>
        <p:spPr>
          <a:xfrm>
            <a:off x="804672" y="3273552"/>
            <a:ext cx="356616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55F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Operatör yorgunluğunu minimize eder</a:t>
            </a:r>
            <a:endParaRPr lang="en-US" sz="1100" dirty="0"/>
          </a:p>
        </p:txBody>
      </p:sp>
      <p:pic>
        <p:nvPicPr>
          <p:cNvPr id="17" name="Image 6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" y="3749040"/>
            <a:ext cx="246888" cy="246888"/>
          </a:xfrm>
          <a:prstGeom prst="rect">
            <a:avLst/>
          </a:prstGeom>
        </p:spPr>
      </p:pic>
      <p:sp>
        <p:nvSpPr>
          <p:cNvPr id="18" name="Text 9"/>
          <p:cNvSpPr/>
          <p:nvPr/>
        </p:nvSpPr>
        <p:spPr>
          <a:xfrm>
            <a:off x="804672" y="3730752"/>
            <a:ext cx="356616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55F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Kaynak kalitesini ve hızını artırır</a:t>
            </a:r>
            <a:endParaRPr lang="en-US" sz="1100" dirty="0"/>
          </a:p>
        </p:txBody>
      </p:sp>
      <p:sp>
        <p:nvSpPr>
          <p:cNvPr id="19" name="Shape 10"/>
          <p:cNvSpPr/>
          <p:nvPr/>
        </p:nvSpPr>
        <p:spPr>
          <a:xfrm>
            <a:off x="4846320" y="960120"/>
            <a:ext cx="4206240" cy="3611880"/>
          </a:xfrm>
          <a:prstGeom prst="roundRect">
            <a:avLst>
              <a:gd name="adj" fmla="val 2025"/>
            </a:avLst>
          </a:prstGeom>
          <a:solidFill>
            <a:srgbClr val="F4F5F7"/>
          </a:solidFill>
          <a:ln w="6350">
            <a:solidFill>
              <a:srgbClr val="E2E6EA"/>
            </a:solidFill>
            <a:prstDash val="solid"/>
          </a:ln>
          <a:effectLst>
            <a:outerShdw blurRad="762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tr-TR"/>
          </a:p>
        </p:txBody>
      </p:sp>
      <p:pic>
        <p:nvPicPr>
          <p:cNvPr id="20" name="Image 7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83480" y="1115568"/>
            <a:ext cx="548640" cy="548640"/>
          </a:xfrm>
          <a:prstGeom prst="rect">
            <a:avLst/>
          </a:prstGeom>
        </p:spPr>
      </p:pic>
      <p:sp>
        <p:nvSpPr>
          <p:cNvPr id="21" name="Text 11"/>
          <p:cNvSpPr/>
          <p:nvPr/>
        </p:nvSpPr>
        <p:spPr>
          <a:xfrm>
            <a:off x="5623560" y="1143000"/>
            <a:ext cx="32918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Fit-Up Hattı</a:t>
            </a:r>
            <a:endParaRPr lang="en-US" sz="1300" dirty="0"/>
          </a:p>
        </p:txBody>
      </p:sp>
      <p:pic>
        <p:nvPicPr>
          <p:cNvPr id="22" name="Image 8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29200" y="1920240"/>
            <a:ext cx="246888" cy="246888"/>
          </a:xfrm>
          <a:prstGeom prst="rect">
            <a:avLst/>
          </a:prstGeom>
        </p:spPr>
      </p:pic>
      <p:sp>
        <p:nvSpPr>
          <p:cNvPr id="23" name="Text 12"/>
          <p:cNvSpPr/>
          <p:nvPr/>
        </p:nvSpPr>
        <p:spPr>
          <a:xfrm>
            <a:off x="5376672" y="1901952"/>
            <a:ext cx="356616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55F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Bükülmüş parçanın hassas hizalanması</a:t>
            </a:r>
            <a:endParaRPr lang="en-US" sz="1100" dirty="0"/>
          </a:p>
        </p:txBody>
      </p:sp>
      <p:pic>
        <p:nvPicPr>
          <p:cNvPr id="24" name="Image 9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29200" y="2377440"/>
            <a:ext cx="246888" cy="246888"/>
          </a:xfrm>
          <a:prstGeom prst="rect">
            <a:avLst/>
          </a:prstGeom>
        </p:spPr>
      </p:pic>
      <p:sp>
        <p:nvSpPr>
          <p:cNvPr id="25" name="Text 13"/>
          <p:cNvSpPr/>
          <p:nvPr/>
        </p:nvSpPr>
        <p:spPr>
          <a:xfrm>
            <a:off x="5376672" y="2359152"/>
            <a:ext cx="356616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55F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Kaynak öncesi geometri kontrolü</a:t>
            </a:r>
            <a:endParaRPr lang="en-US" sz="1100" dirty="0"/>
          </a:p>
        </p:txBody>
      </p:sp>
      <p:pic>
        <p:nvPicPr>
          <p:cNvPr id="26" name="Image 10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29200" y="2834640"/>
            <a:ext cx="246888" cy="246888"/>
          </a:xfrm>
          <a:prstGeom prst="rect">
            <a:avLst/>
          </a:prstGeom>
        </p:spPr>
      </p:pic>
      <p:sp>
        <p:nvSpPr>
          <p:cNvPr id="27" name="Text 14"/>
          <p:cNvSpPr/>
          <p:nvPr/>
        </p:nvSpPr>
        <p:spPr>
          <a:xfrm>
            <a:off x="5376672" y="2816352"/>
            <a:ext cx="356616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55F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Tank gövdesi + kapak entegrasyonu</a:t>
            </a:r>
            <a:endParaRPr lang="en-US" sz="1100" dirty="0"/>
          </a:p>
        </p:txBody>
      </p:sp>
      <p:pic>
        <p:nvPicPr>
          <p:cNvPr id="28" name="Image 11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29200" y="3291840"/>
            <a:ext cx="246888" cy="246888"/>
          </a:xfrm>
          <a:prstGeom prst="rect">
            <a:avLst/>
          </a:prstGeom>
        </p:spPr>
      </p:pic>
      <p:sp>
        <p:nvSpPr>
          <p:cNvPr id="29" name="Text 15"/>
          <p:cNvSpPr/>
          <p:nvPr/>
        </p:nvSpPr>
        <p:spPr>
          <a:xfrm>
            <a:off x="5376672" y="3273552"/>
            <a:ext cx="356616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55F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Tolerans sapmasını sıfıra yakınlar</a:t>
            </a:r>
            <a:endParaRPr lang="en-US" sz="1100" dirty="0"/>
          </a:p>
        </p:txBody>
      </p:sp>
      <p:pic>
        <p:nvPicPr>
          <p:cNvPr id="30" name="Image 1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29200" y="3749040"/>
            <a:ext cx="246888" cy="246888"/>
          </a:xfrm>
          <a:prstGeom prst="rect">
            <a:avLst/>
          </a:prstGeom>
        </p:spPr>
      </p:pic>
      <p:sp>
        <p:nvSpPr>
          <p:cNvPr id="31" name="Text 16"/>
          <p:cNvSpPr/>
          <p:nvPr/>
        </p:nvSpPr>
        <p:spPr>
          <a:xfrm>
            <a:off x="5376672" y="3730752"/>
            <a:ext cx="356616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55F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Yeniden işleme gereksinimini ortadan kaldırır</a:t>
            </a: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164592"/>
            <a:ext cx="64008" cy="658368"/>
          </a:xfrm>
          <a:prstGeom prst="rect">
            <a:avLst/>
          </a:prstGeom>
          <a:solidFill>
            <a:srgbClr val="99292B"/>
          </a:solidFill>
          <a:ln w="12700">
            <a:solidFill>
              <a:srgbClr val="99292B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3" name="Text 1"/>
          <p:cNvSpPr/>
          <p:nvPr/>
        </p:nvSpPr>
        <p:spPr>
          <a:xfrm>
            <a:off x="201168" y="164592"/>
            <a:ext cx="84124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Adım 4+5 — Kapak Üretimi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0" y="4800600"/>
            <a:ext cx="9144000" cy="342900"/>
          </a:xfrm>
          <a:prstGeom prst="rect">
            <a:avLst/>
          </a:prstGeom>
          <a:solidFill>
            <a:srgbClr val="2B2B2B"/>
          </a:solidFill>
          <a:ln w="12700">
            <a:solidFill>
              <a:srgbClr val="2B2B2B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400" y="4818888"/>
            <a:ext cx="1234440" cy="292608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274320" y="960120"/>
            <a:ext cx="4114800" cy="3611880"/>
          </a:xfrm>
          <a:prstGeom prst="roundRect">
            <a:avLst>
              <a:gd name="adj" fmla="val 2025"/>
            </a:avLst>
          </a:prstGeom>
          <a:solidFill>
            <a:srgbClr val="F4F5F7"/>
          </a:solidFill>
          <a:ln w="6350">
            <a:solidFill>
              <a:srgbClr val="E2E6EA"/>
            </a:solidFill>
            <a:prstDash val="solid"/>
          </a:ln>
          <a:effectLst>
            <a:outerShdw blurRad="762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tr-TR"/>
          </a:p>
        </p:txBody>
      </p:sp>
      <p:sp>
        <p:nvSpPr>
          <p:cNvPr id="7" name="Text 4"/>
          <p:cNvSpPr/>
          <p:nvPr/>
        </p:nvSpPr>
        <p:spPr>
          <a:xfrm>
            <a:off x="411480" y="1078992"/>
            <a:ext cx="384048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BMB-P — Bombe Presi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411480" y="1499616"/>
            <a:ext cx="3840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555F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(Manipülatörlü Sistem)</a:t>
            </a:r>
            <a:endParaRPr lang="en-US" sz="1100" dirty="0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1480" y="1965960"/>
            <a:ext cx="246888" cy="246888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749808" y="1947672"/>
            <a:ext cx="35204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55F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Kapasite: 150 – 1.600 ton</a:t>
            </a:r>
            <a:endParaRPr lang="en-US" sz="1100" dirty="0"/>
          </a:p>
        </p:txBody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1480" y="2359152"/>
            <a:ext cx="246888" cy="246888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749808" y="2340864"/>
            <a:ext cx="35204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55F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İç mesafe: 500 mm – 10.000 mm</a:t>
            </a:r>
            <a:endParaRPr lang="en-US" sz="1100" dirty="0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1480" y="2752344"/>
            <a:ext cx="246888" cy="246888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749808" y="2734056"/>
            <a:ext cx="35204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55F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Otomatik çevirici (manipülatör) entegre</a:t>
            </a:r>
            <a:endParaRPr lang="en-US" sz="1100" dirty="0"/>
          </a:p>
        </p:txBody>
      </p:sp>
      <p:pic>
        <p:nvPicPr>
          <p:cNvPr id="15" name="Image 4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1480" y="3145536"/>
            <a:ext cx="246888" cy="246888"/>
          </a:xfrm>
          <a:prstGeom prst="rect">
            <a:avLst/>
          </a:prstGeom>
        </p:spPr>
      </p:pic>
      <p:sp>
        <p:nvSpPr>
          <p:cNvPr id="16" name="Text 9"/>
          <p:cNvSpPr/>
          <p:nvPr/>
        </p:nvSpPr>
        <p:spPr>
          <a:xfrm>
            <a:off x="749808" y="3127248"/>
            <a:ext cx="35204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55F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Ön gerdirmeli rotlar (250 ton ve üzeri)</a:t>
            </a:r>
            <a:endParaRPr lang="en-US" sz="1100" dirty="0"/>
          </a:p>
        </p:txBody>
      </p:sp>
      <p:pic>
        <p:nvPicPr>
          <p:cNvPr id="17" name="Image 5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1480" y="3538728"/>
            <a:ext cx="246888" cy="246888"/>
          </a:xfrm>
          <a:prstGeom prst="rect">
            <a:avLst/>
          </a:prstGeom>
        </p:spPr>
      </p:pic>
      <p:sp>
        <p:nvSpPr>
          <p:cNvPr id="18" name="Text 10"/>
          <p:cNvSpPr/>
          <p:nvPr/>
        </p:nvSpPr>
        <p:spPr>
          <a:xfrm>
            <a:off x="749808" y="3520440"/>
            <a:ext cx="35204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55F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Basınçlı tank, kazan, silo, petrokimya</a:t>
            </a:r>
            <a:endParaRPr lang="en-US" sz="1100" dirty="0"/>
          </a:p>
        </p:txBody>
      </p:sp>
      <p:pic>
        <p:nvPicPr>
          <p:cNvPr id="19" name="Image 6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1480" y="3931920"/>
            <a:ext cx="246888" cy="246888"/>
          </a:xfrm>
          <a:prstGeom prst="rect">
            <a:avLst/>
          </a:prstGeom>
        </p:spPr>
      </p:pic>
      <p:sp>
        <p:nvSpPr>
          <p:cNvPr id="20" name="Text 11"/>
          <p:cNvSpPr/>
          <p:nvPr/>
        </p:nvSpPr>
        <p:spPr>
          <a:xfrm>
            <a:off x="749808" y="3913632"/>
            <a:ext cx="35204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55F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Havacılık ve tersane uygulamaları</a:t>
            </a:r>
            <a:endParaRPr lang="en-US" sz="1100" dirty="0"/>
          </a:p>
        </p:txBody>
      </p:sp>
      <p:sp>
        <p:nvSpPr>
          <p:cNvPr id="21" name="Shape 12"/>
          <p:cNvSpPr/>
          <p:nvPr/>
        </p:nvSpPr>
        <p:spPr>
          <a:xfrm>
            <a:off x="4663440" y="960120"/>
            <a:ext cx="4114800" cy="3611880"/>
          </a:xfrm>
          <a:prstGeom prst="roundRect">
            <a:avLst>
              <a:gd name="adj" fmla="val 2025"/>
            </a:avLst>
          </a:prstGeom>
          <a:solidFill>
            <a:srgbClr val="F4F5F7"/>
          </a:solidFill>
          <a:ln w="6350">
            <a:solidFill>
              <a:srgbClr val="E2E6EA"/>
            </a:solidFill>
            <a:prstDash val="solid"/>
          </a:ln>
          <a:effectLst>
            <a:outerShdw blurRad="762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tr-TR"/>
          </a:p>
        </p:txBody>
      </p:sp>
      <p:sp>
        <p:nvSpPr>
          <p:cNvPr id="22" name="Text 13"/>
          <p:cNvSpPr/>
          <p:nvPr/>
        </p:nvSpPr>
        <p:spPr>
          <a:xfrm>
            <a:off x="4800600" y="1078992"/>
            <a:ext cx="384048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BMB — Kenar Sıvama Makinesi</a:t>
            </a:r>
            <a:endParaRPr lang="en-US" sz="1300" dirty="0"/>
          </a:p>
        </p:txBody>
      </p:sp>
      <p:sp>
        <p:nvSpPr>
          <p:cNvPr id="23" name="Text 14"/>
          <p:cNvSpPr/>
          <p:nvPr/>
        </p:nvSpPr>
        <p:spPr>
          <a:xfrm>
            <a:off x="4800600" y="1499616"/>
            <a:ext cx="3840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555F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Flanşlama &amp; Radius Yapımı</a:t>
            </a:r>
            <a:endParaRPr lang="en-US" sz="1100" dirty="0"/>
          </a:p>
        </p:txBody>
      </p:sp>
      <p:pic>
        <p:nvPicPr>
          <p:cNvPr id="24" name="Image 7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00600" y="1965960"/>
            <a:ext cx="246888" cy="246888"/>
          </a:xfrm>
          <a:prstGeom prst="rect">
            <a:avLst/>
          </a:prstGeom>
        </p:spPr>
      </p:pic>
      <p:sp>
        <p:nvSpPr>
          <p:cNvPr id="25" name="Text 15"/>
          <p:cNvSpPr/>
          <p:nvPr/>
        </p:nvSpPr>
        <p:spPr>
          <a:xfrm>
            <a:off x="5138928" y="1947672"/>
            <a:ext cx="35204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55F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Deliksiz bükme — levhaya hasar yok</a:t>
            </a:r>
            <a:endParaRPr lang="en-US" sz="1100" dirty="0"/>
          </a:p>
        </p:txBody>
      </p:sp>
      <p:pic>
        <p:nvPicPr>
          <p:cNvPr id="26" name="Image 8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00600" y="2359152"/>
            <a:ext cx="246888" cy="246888"/>
          </a:xfrm>
          <a:prstGeom prst="rect">
            <a:avLst/>
          </a:prstGeom>
        </p:spPr>
      </p:pic>
      <p:sp>
        <p:nvSpPr>
          <p:cNvPr id="27" name="Text 16"/>
          <p:cNvSpPr/>
          <p:nvPr/>
        </p:nvSpPr>
        <p:spPr>
          <a:xfrm>
            <a:off x="5138928" y="2340864"/>
            <a:ext cx="35204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55F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Hidrolik ve mekanik kuvvet seçeneği</a:t>
            </a:r>
            <a:endParaRPr lang="en-US" sz="1100" dirty="0"/>
          </a:p>
        </p:txBody>
      </p:sp>
      <p:pic>
        <p:nvPicPr>
          <p:cNvPr id="28" name="Image 9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00600" y="2752344"/>
            <a:ext cx="246888" cy="246888"/>
          </a:xfrm>
          <a:prstGeom prst="rect">
            <a:avLst/>
          </a:prstGeom>
        </p:spPr>
      </p:pic>
      <p:sp>
        <p:nvSpPr>
          <p:cNvPr id="29" name="Text 17"/>
          <p:cNvSpPr/>
          <p:nvPr/>
        </p:nvSpPr>
        <p:spPr>
          <a:xfrm>
            <a:off x="5138928" y="2734056"/>
            <a:ext cx="35204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55F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Sıvama kalıplarıyla radius hassasiyeti</a:t>
            </a:r>
            <a:endParaRPr lang="en-US" sz="1100" dirty="0"/>
          </a:p>
        </p:txBody>
      </p:sp>
      <p:pic>
        <p:nvPicPr>
          <p:cNvPr id="30" name="Image 10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00600" y="3145536"/>
            <a:ext cx="246888" cy="246888"/>
          </a:xfrm>
          <a:prstGeom prst="rect">
            <a:avLst/>
          </a:prstGeom>
        </p:spPr>
      </p:pic>
      <p:sp>
        <p:nvSpPr>
          <p:cNvPr id="31" name="Text 18"/>
          <p:cNvSpPr/>
          <p:nvPr/>
        </p:nvSpPr>
        <p:spPr>
          <a:xfrm>
            <a:off x="5138928" y="3127248"/>
            <a:ext cx="35204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55F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Flanşlama sırasında yüksek stabilite</a:t>
            </a:r>
            <a:endParaRPr lang="en-US" sz="1100" dirty="0"/>
          </a:p>
        </p:txBody>
      </p:sp>
      <p:pic>
        <p:nvPicPr>
          <p:cNvPr id="32" name="Image 1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00600" y="3538728"/>
            <a:ext cx="246888" cy="246888"/>
          </a:xfrm>
          <a:prstGeom prst="rect">
            <a:avLst/>
          </a:prstGeom>
        </p:spPr>
      </p:pic>
      <p:sp>
        <p:nvSpPr>
          <p:cNvPr id="33" name="Text 19"/>
          <p:cNvSpPr/>
          <p:nvPr/>
        </p:nvSpPr>
        <p:spPr>
          <a:xfrm>
            <a:off x="5138928" y="3520440"/>
            <a:ext cx="35204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55F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Yüksek torklu flanş rulosu</a:t>
            </a:r>
            <a:endParaRPr lang="en-US" sz="1100" dirty="0"/>
          </a:p>
        </p:txBody>
      </p:sp>
      <p:pic>
        <p:nvPicPr>
          <p:cNvPr id="34" name="Image 1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00600" y="3931920"/>
            <a:ext cx="246888" cy="246888"/>
          </a:xfrm>
          <a:prstGeom prst="rect">
            <a:avLst/>
          </a:prstGeom>
        </p:spPr>
      </p:pic>
      <p:sp>
        <p:nvSpPr>
          <p:cNvPr id="35" name="Text 20"/>
          <p:cNvSpPr/>
          <p:nvPr/>
        </p:nvSpPr>
        <p:spPr>
          <a:xfrm>
            <a:off x="5138928" y="3913632"/>
            <a:ext cx="35204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55F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İnce ve kalın saclar için geniş aralık</a:t>
            </a: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164592"/>
            <a:ext cx="64008" cy="658368"/>
          </a:xfrm>
          <a:prstGeom prst="rect">
            <a:avLst/>
          </a:prstGeom>
          <a:solidFill>
            <a:srgbClr val="99292B"/>
          </a:solidFill>
          <a:ln w="12700">
            <a:solidFill>
              <a:srgbClr val="99292B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3" name="Text 1"/>
          <p:cNvSpPr/>
          <p:nvPr/>
        </p:nvSpPr>
        <p:spPr>
          <a:xfrm>
            <a:off x="201168" y="164592"/>
            <a:ext cx="84124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Adım 6 — Kaynak ve Entegrasyon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0" y="4800600"/>
            <a:ext cx="9144000" cy="342900"/>
          </a:xfrm>
          <a:prstGeom prst="rect">
            <a:avLst/>
          </a:prstGeom>
          <a:solidFill>
            <a:srgbClr val="2B2B2B"/>
          </a:solidFill>
          <a:ln w="12700">
            <a:solidFill>
              <a:srgbClr val="2B2B2B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400" y="4818888"/>
            <a:ext cx="1234440" cy="292608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274320" y="960120"/>
            <a:ext cx="4114800" cy="3611880"/>
          </a:xfrm>
          <a:prstGeom prst="roundRect">
            <a:avLst>
              <a:gd name="adj" fmla="val 2025"/>
            </a:avLst>
          </a:prstGeom>
          <a:solidFill>
            <a:srgbClr val="F4F5F7"/>
          </a:solidFill>
          <a:ln w="6350">
            <a:solidFill>
              <a:srgbClr val="E2E6EA"/>
            </a:solidFill>
            <a:prstDash val="solid"/>
          </a:ln>
          <a:effectLst>
            <a:outerShdw blurRad="762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tr-TR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1115568"/>
            <a:ext cx="548640" cy="548640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097280" y="1143000"/>
            <a:ext cx="31089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Akyapak Kolon-Bom Kaynak Sistemi</a:t>
            </a:r>
            <a:endParaRPr lang="en-US" sz="130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1480" y="1965960"/>
            <a:ext cx="246888" cy="246888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749808" y="1947672"/>
            <a:ext cx="352044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55F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Kalite artırımı ve üretim hızı</a:t>
            </a:r>
            <a:endParaRPr lang="en-US" sz="1100" dirty="0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1480" y="2423160"/>
            <a:ext cx="246888" cy="246888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749808" y="2404872"/>
            <a:ext cx="352044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55F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Operatör yorgunluğunu azaltma</a:t>
            </a:r>
            <a:endParaRPr lang="en-US" sz="110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1480" y="2880360"/>
            <a:ext cx="246888" cy="246888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749808" y="2862072"/>
            <a:ext cx="352044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55F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Hassas kaynak konumlandırma</a:t>
            </a:r>
            <a:endParaRPr lang="en-US" sz="1100" dirty="0"/>
          </a:p>
        </p:txBody>
      </p:sp>
      <p:pic>
        <p:nvPicPr>
          <p:cNvPr id="15" name="Image 5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1480" y="3337560"/>
            <a:ext cx="246888" cy="246888"/>
          </a:xfrm>
          <a:prstGeom prst="rect">
            <a:avLst/>
          </a:prstGeom>
        </p:spPr>
      </p:pic>
      <p:sp>
        <p:nvSpPr>
          <p:cNvPr id="16" name="Text 8"/>
          <p:cNvSpPr/>
          <p:nvPr/>
        </p:nvSpPr>
        <p:spPr>
          <a:xfrm>
            <a:off x="749808" y="3319272"/>
            <a:ext cx="352044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55F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Devamlı kaynak kapasitesi artışı</a:t>
            </a:r>
            <a:endParaRPr lang="en-US" sz="1100" dirty="0"/>
          </a:p>
        </p:txBody>
      </p:sp>
      <p:pic>
        <p:nvPicPr>
          <p:cNvPr id="17" name="Image 6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1480" y="3794760"/>
            <a:ext cx="246888" cy="246888"/>
          </a:xfrm>
          <a:prstGeom prst="rect">
            <a:avLst/>
          </a:prstGeom>
        </p:spPr>
      </p:pic>
      <p:sp>
        <p:nvSpPr>
          <p:cNvPr id="18" name="Text 9"/>
          <p:cNvSpPr/>
          <p:nvPr/>
        </p:nvSpPr>
        <p:spPr>
          <a:xfrm>
            <a:off x="749808" y="3776472"/>
            <a:ext cx="352044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55F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Rüzgar kulesi, tank, boru hattı uygulamaları</a:t>
            </a:r>
            <a:endParaRPr lang="en-US" sz="1100" dirty="0"/>
          </a:p>
        </p:txBody>
      </p:sp>
      <p:sp>
        <p:nvSpPr>
          <p:cNvPr id="19" name="Shape 10"/>
          <p:cNvSpPr/>
          <p:nvPr/>
        </p:nvSpPr>
        <p:spPr>
          <a:xfrm>
            <a:off x="4663440" y="960120"/>
            <a:ext cx="4114800" cy="3611880"/>
          </a:xfrm>
          <a:prstGeom prst="roundRect">
            <a:avLst>
              <a:gd name="adj" fmla="val 2025"/>
            </a:avLst>
          </a:prstGeom>
          <a:solidFill>
            <a:srgbClr val="F4F5F7"/>
          </a:solidFill>
          <a:ln w="6350">
            <a:solidFill>
              <a:srgbClr val="E2E6EA"/>
            </a:solidFill>
            <a:prstDash val="solid"/>
          </a:ln>
          <a:effectLst>
            <a:outerShdw blurRad="762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tr-TR"/>
          </a:p>
        </p:txBody>
      </p:sp>
      <p:sp>
        <p:nvSpPr>
          <p:cNvPr id="20" name="Text 11"/>
          <p:cNvSpPr/>
          <p:nvPr/>
        </p:nvSpPr>
        <p:spPr>
          <a:xfrm>
            <a:off x="4846320" y="1078992"/>
            <a:ext cx="3749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Gövde + Kapak = Basınçlı Kap</a:t>
            </a:r>
            <a:endParaRPr lang="en-US" sz="1400" dirty="0"/>
          </a:p>
        </p:txBody>
      </p:sp>
      <p:sp>
        <p:nvSpPr>
          <p:cNvPr id="21" name="Text 12"/>
          <p:cNvSpPr/>
          <p:nvPr/>
        </p:nvSpPr>
        <p:spPr>
          <a:xfrm>
            <a:off x="4846320" y="1645920"/>
            <a:ext cx="374904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555F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 adımda tüm süreç birleşir: doğru kesilen, bükülmüş, hassas konumlandırılmış ve mükemmel kapak üretilmiş tüm parçalar Akyapak kaynak sistemiyle kalıcı bir basınçlı kap haline getirilir.</a:t>
            </a:r>
            <a:endParaRPr lang="en-US" sz="1150" dirty="0"/>
          </a:p>
        </p:txBody>
      </p:sp>
      <p:sp>
        <p:nvSpPr>
          <p:cNvPr id="22" name="Shape 13"/>
          <p:cNvSpPr/>
          <p:nvPr/>
        </p:nvSpPr>
        <p:spPr>
          <a:xfrm>
            <a:off x="4846320" y="3063240"/>
            <a:ext cx="3749040" cy="402336"/>
          </a:xfrm>
          <a:prstGeom prst="roundRect">
            <a:avLst>
              <a:gd name="adj" fmla="val 13636"/>
            </a:avLst>
          </a:prstGeom>
          <a:solidFill>
            <a:srgbClr val="FFFFFF"/>
          </a:solidFill>
          <a:ln w="19050">
            <a:solidFill>
              <a:srgbClr val="99292B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23" name="Text 14"/>
          <p:cNvSpPr/>
          <p:nvPr/>
        </p:nvSpPr>
        <p:spPr>
          <a:xfrm>
            <a:off x="4956048" y="3081528"/>
            <a:ext cx="35204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↑ Kalite  —  Tutarlı kaynak dikişi</a:t>
            </a:r>
            <a:endParaRPr lang="en-US" sz="1200" dirty="0"/>
          </a:p>
        </p:txBody>
      </p:sp>
      <p:sp>
        <p:nvSpPr>
          <p:cNvPr id="24" name="Shape 15"/>
          <p:cNvSpPr/>
          <p:nvPr/>
        </p:nvSpPr>
        <p:spPr>
          <a:xfrm>
            <a:off x="4846320" y="3538728"/>
            <a:ext cx="3749040" cy="402336"/>
          </a:xfrm>
          <a:prstGeom prst="roundRect">
            <a:avLst>
              <a:gd name="adj" fmla="val 13636"/>
            </a:avLst>
          </a:prstGeom>
          <a:solidFill>
            <a:srgbClr val="FFFFFF"/>
          </a:solidFill>
          <a:ln w="19050">
            <a:solidFill>
              <a:srgbClr val="99292B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25" name="Text 16"/>
          <p:cNvSpPr/>
          <p:nvPr/>
        </p:nvSpPr>
        <p:spPr>
          <a:xfrm>
            <a:off x="4956048" y="3557016"/>
            <a:ext cx="35204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↓ Süre  —  Daha hızlı çevrim</a:t>
            </a:r>
            <a:endParaRPr lang="en-US" sz="1200" dirty="0"/>
          </a:p>
        </p:txBody>
      </p:sp>
      <p:sp>
        <p:nvSpPr>
          <p:cNvPr id="26" name="Shape 17"/>
          <p:cNvSpPr/>
          <p:nvPr/>
        </p:nvSpPr>
        <p:spPr>
          <a:xfrm>
            <a:off x="4846320" y="4014216"/>
            <a:ext cx="3749040" cy="402336"/>
          </a:xfrm>
          <a:prstGeom prst="roundRect">
            <a:avLst>
              <a:gd name="adj" fmla="val 13636"/>
            </a:avLst>
          </a:prstGeom>
          <a:solidFill>
            <a:srgbClr val="FFFFFF"/>
          </a:solidFill>
          <a:ln w="19050">
            <a:solidFill>
              <a:srgbClr val="99292B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27" name="Text 18"/>
          <p:cNvSpPr/>
          <p:nvPr/>
        </p:nvSpPr>
        <p:spPr>
          <a:xfrm>
            <a:off x="4956048" y="4032504"/>
            <a:ext cx="35204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↓ Hata  —  Yeniden işleme yok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1138</Words>
  <Application>Microsoft Office PowerPoint</Application>
  <PresentationFormat>Ekran Gösterisi (16:9)</PresentationFormat>
  <Paragraphs>231</Paragraphs>
  <Slides>17</Slides>
  <Notes>17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1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17</vt:i4>
      </vt:variant>
    </vt:vector>
  </HeadingPairs>
  <TitlesOfParts>
    <vt:vector size="19" baseType="lpstr">
      <vt:lpstr>Arial</vt:lpstr>
      <vt:lpstr>Office Theme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Basınçlı Kap Üretiminde Kalite ve Verimlilik</dc:title>
  <dc:subject>PptxGenJS Presentation</dc:subject>
  <dc:creator>PptxGenJS</dc:creator>
  <cp:lastModifiedBy>Saliha Akin</cp:lastModifiedBy>
  <cp:revision>5</cp:revision>
  <dcterms:created xsi:type="dcterms:W3CDTF">2026-06-09T10:41:54Z</dcterms:created>
  <dcterms:modified xsi:type="dcterms:W3CDTF">2026-06-09T11:22:49Z</dcterms:modified>
</cp:coreProperties>
</file>