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333" r:id="rId2"/>
    <p:sldId id="322" r:id="rId3"/>
    <p:sldId id="326" r:id="rId4"/>
    <p:sldId id="325" r:id="rId5"/>
    <p:sldId id="327" r:id="rId6"/>
    <p:sldId id="275" r:id="rId7"/>
    <p:sldId id="332" r:id="rId8"/>
    <p:sldId id="337" r:id="rId9"/>
    <p:sldId id="338" r:id="rId10"/>
    <p:sldId id="257" r:id="rId11"/>
    <p:sldId id="261" r:id="rId12"/>
    <p:sldId id="262" r:id="rId13"/>
    <p:sldId id="263" r:id="rId14"/>
    <p:sldId id="259" r:id="rId15"/>
    <p:sldId id="273" r:id="rId16"/>
    <p:sldId id="276" r:id="rId17"/>
  </p:sldIdLst>
  <p:sldSz cx="18288000" cy="10287000"/>
  <p:notesSz cx="6858000" cy="9144000"/>
  <p:embeddedFontLst>
    <p:embeddedFont>
      <p:font typeface="Glacial Indifference" panose="020B0604020202020204" charset="0"/>
      <p:regular r:id="rId18"/>
    </p:embeddedFont>
    <p:embeddedFont>
      <p:font typeface="Glacial Indifference Bold" panose="020B0604020202020204" charset="0"/>
      <p:regular r:id="rId19"/>
    </p:embeddedFont>
    <p:embeddedFont>
      <p:font typeface="Open Sans Bold" panose="020B0604020202020204" charset="0"/>
      <p:regular r:id="rId20"/>
      <p:bold r:id="rId21"/>
    </p:embeddedFont>
    <p:embeddedFont>
      <p:font typeface="Open Sans Light" panose="020B0306030504020204" pitchFamily="34" charset="0"/>
      <p:regular r:id="rId22"/>
      <p: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82"/>
    <a:srgbClr val="FFFFFF"/>
    <a:srgbClr val="E8424C"/>
    <a:srgbClr val="F9C2C5"/>
    <a:srgbClr val="AFD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hyperlink" Target="http://www.barisenerji.com/" TargetMode="Externa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etin.filizci@barisenerji.com" TargetMode="External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sv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8397" y="2183942"/>
            <a:ext cx="5718168" cy="7353298"/>
          </a:xfrm>
          <a:custGeom>
            <a:avLst/>
            <a:gdLst/>
            <a:ahLst/>
            <a:cxnLst/>
            <a:rect l="l" t="t" r="r" b="b"/>
            <a:pathLst>
              <a:path w="11102518" h="10977615">
                <a:moveTo>
                  <a:pt x="0" y="0"/>
                </a:moveTo>
                <a:lnTo>
                  <a:pt x="11102518" y="0"/>
                </a:lnTo>
                <a:lnTo>
                  <a:pt x="11102518" y="10977615"/>
                </a:lnTo>
                <a:lnTo>
                  <a:pt x="0" y="10977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4162" t="-2181" b="-471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574342" y="317826"/>
            <a:ext cx="4569484" cy="1713734"/>
          </a:xfrm>
          <a:custGeom>
            <a:avLst/>
            <a:gdLst/>
            <a:ahLst/>
            <a:cxnLst/>
            <a:rect l="l" t="t" r="r" b="b"/>
            <a:pathLst>
              <a:path w="3150345" h="1086811">
                <a:moveTo>
                  <a:pt x="0" y="0"/>
                </a:moveTo>
                <a:lnTo>
                  <a:pt x="3150345" y="0"/>
                </a:lnTo>
                <a:lnTo>
                  <a:pt x="3150345" y="1086810"/>
                </a:lnTo>
                <a:lnTo>
                  <a:pt x="0" y="1086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ctr"/>
            <a:endParaRPr lang="tr-TR" dirty="0"/>
          </a:p>
        </p:txBody>
      </p:sp>
      <p:sp>
        <p:nvSpPr>
          <p:cNvPr id="7" name="TextBox 7"/>
          <p:cNvSpPr txBox="1"/>
          <p:nvPr/>
        </p:nvSpPr>
        <p:spPr>
          <a:xfrm>
            <a:off x="126535" y="2683984"/>
            <a:ext cx="10358197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30"/>
              </a:lnSpc>
              <a:spcBef>
                <a:spcPct val="0"/>
              </a:spcBef>
            </a:pPr>
            <a:r>
              <a:rPr lang="en-US" sz="6000" b="1" spc="542" dirty="0">
                <a:solidFill>
                  <a:srgbClr val="22211E"/>
                </a:solidFill>
                <a:latin typeface="+mj-lt"/>
                <a:ea typeface="Open Sans Bold"/>
                <a:cs typeface="Calibri" panose="020F0502020204030204" pitchFamily="34" charset="0"/>
                <a:sym typeface="Open Sans Bold"/>
              </a:rPr>
              <a:t>BARIŞ ENERJ</a:t>
            </a:r>
            <a:r>
              <a:rPr lang="tr-TR" sz="6000" b="1" spc="542" dirty="0">
                <a:solidFill>
                  <a:srgbClr val="22211E"/>
                </a:solidFill>
                <a:latin typeface="+mj-lt"/>
                <a:ea typeface="Open Sans Bold"/>
                <a:cs typeface="Calibri" panose="020F0502020204030204" pitchFamily="34" charset="0"/>
                <a:sym typeface="Open Sans Bold"/>
              </a:rPr>
              <a:t>İ</a:t>
            </a:r>
            <a:endParaRPr lang="en-US" sz="6000" b="1" spc="542" dirty="0">
              <a:solidFill>
                <a:srgbClr val="22211E"/>
              </a:solidFill>
              <a:latin typeface="+mj-lt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5747" y="3756842"/>
            <a:ext cx="10679117" cy="2897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70"/>
              </a:lnSpc>
            </a:pPr>
            <a:r>
              <a:rPr lang="tr-TR" sz="3200" b="1" spc="445" dirty="0">
                <a:solidFill>
                  <a:srgbClr val="009C82"/>
                </a:solidFill>
                <a:latin typeface="+mj-lt"/>
                <a:ea typeface="Open Sans Bold"/>
                <a:cs typeface="Calibri" panose="020F0502020204030204" pitchFamily="34" charset="0"/>
                <a:sym typeface="Open Sans Bold"/>
              </a:rPr>
              <a:t>GELECEĞİN FABRİKALARI  </a:t>
            </a:r>
          </a:p>
          <a:p>
            <a:pPr algn="l">
              <a:lnSpc>
                <a:spcPts val="5770"/>
              </a:lnSpc>
            </a:pPr>
            <a:endParaRPr lang="tr-TR" sz="3200" b="1" spc="445" dirty="0">
              <a:solidFill>
                <a:srgbClr val="009C82"/>
              </a:solidFill>
              <a:latin typeface="+mj-lt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algn="l">
              <a:lnSpc>
                <a:spcPts val="5770"/>
              </a:lnSpc>
            </a:pPr>
            <a:r>
              <a:rPr lang="tr-TR" sz="3200" b="1" spc="445" dirty="0">
                <a:solidFill>
                  <a:srgbClr val="009C82"/>
                </a:solidFill>
                <a:latin typeface="+mj-lt"/>
                <a:ea typeface="Open Sans Bold"/>
                <a:cs typeface="Calibri" panose="020F0502020204030204" pitchFamily="34" charset="0"/>
                <a:sym typeface="Open Sans Bold"/>
              </a:rPr>
              <a:t>KAZAN DAİRELERİNDE                                  DİGİTALLEŞME  &amp; YAPAY ZEKA </a:t>
            </a:r>
          </a:p>
        </p:txBody>
      </p:sp>
      <p:sp>
        <p:nvSpPr>
          <p:cNvPr id="9" name="AutoShape 9"/>
          <p:cNvSpPr/>
          <p:nvPr/>
        </p:nvSpPr>
        <p:spPr>
          <a:xfrm>
            <a:off x="9832" y="24003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0" name="AutoShape 10"/>
          <p:cNvSpPr/>
          <p:nvPr/>
        </p:nvSpPr>
        <p:spPr>
          <a:xfrm>
            <a:off x="9832" y="36957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1" name="AutoShape 11"/>
          <p:cNvSpPr/>
          <p:nvPr/>
        </p:nvSpPr>
        <p:spPr>
          <a:xfrm>
            <a:off x="0" y="6000885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dirty="0"/>
          </a:p>
        </p:txBody>
      </p:sp>
      <p:sp>
        <p:nvSpPr>
          <p:cNvPr id="12" name="AutoShape 12"/>
          <p:cNvSpPr/>
          <p:nvPr/>
        </p:nvSpPr>
        <p:spPr>
          <a:xfrm>
            <a:off x="-1" y="88773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3" name="AutoShape 13"/>
          <p:cNvSpPr/>
          <p:nvPr/>
        </p:nvSpPr>
        <p:spPr>
          <a:xfrm>
            <a:off x="-51441" y="97917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dirty="0"/>
          </a:p>
        </p:txBody>
      </p:sp>
      <p:sp>
        <p:nvSpPr>
          <p:cNvPr id="14" name="TextBox 14"/>
          <p:cNvSpPr txBox="1"/>
          <p:nvPr/>
        </p:nvSpPr>
        <p:spPr>
          <a:xfrm>
            <a:off x="148397" y="8996499"/>
            <a:ext cx="4047083" cy="51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25"/>
              </a:lnSpc>
              <a:spcBef>
                <a:spcPct val="0"/>
              </a:spcBef>
            </a:pPr>
            <a:r>
              <a:rPr lang="en-US" sz="3000" spc="196" dirty="0">
                <a:solidFill>
                  <a:srgbClr val="22211E"/>
                </a:solidFill>
                <a:ea typeface="Open Sans Light" panose="020B0306030504020204" pitchFamily="34" charset="0"/>
                <a:cs typeface="Calibri" panose="020F0502020204030204" pitchFamily="34" charset="0"/>
                <a:sym typeface="Open Sans Light"/>
              </a:rPr>
              <a:t>www.barisenerji.com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7A08D1D1-7E64-3D22-BC45-CA13966559BC}"/>
              </a:ext>
            </a:extLst>
          </p:cNvPr>
          <p:cNvSpPr txBox="1"/>
          <p:nvPr/>
        </p:nvSpPr>
        <p:spPr>
          <a:xfrm>
            <a:off x="114360" y="7152020"/>
            <a:ext cx="9866662" cy="694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70"/>
              </a:lnSpc>
            </a:pPr>
            <a:r>
              <a:rPr lang="tr-TR" sz="4000" b="1" spc="445" dirty="0">
                <a:solidFill>
                  <a:srgbClr val="22211E"/>
                </a:solidFill>
                <a:latin typeface="+mj-lt"/>
                <a:ea typeface="Open Sans Bold"/>
                <a:cs typeface="Calibri" panose="020F0502020204030204" pitchFamily="34" charset="0"/>
                <a:sym typeface="Open Sans Bold"/>
              </a:rPr>
              <a:t>METİN FİLİZCİ</a:t>
            </a:r>
            <a:endParaRPr lang="en-US" sz="4000" b="1" spc="445" dirty="0">
              <a:solidFill>
                <a:srgbClr val="22211E"/>
              </a:solidFill>
              <a:latin typeface="+mj-lt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19" name="AutoShape 11">
            <a:extLst>
              <a:ext uri="{FF2B5EF4-FFF2-40B4-BE49-F238E27FC236}">
                <a16:creationId xmlns:a16="http://schemas.microsoft.com/office/drawing/2014/main" id="{16FB4095-7D0D-7FDC-D3AD-B3C11DEC06E7}"/>
              </a:ext>
            </a:extLst>
          </p:cNvPr>
          <p:cNvSpPr/>
          <p:nvPr/>
        </p:nvSpPr>
        <p:spPr>
          <a:xfrm>
            <a:off x="-1" y="6797034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14E8C5F6-2B74-B415-AFBB-E69605A306A1}"/>
              </a:ext>
            </a:extLst>
          </p:cNvPr>
          <p:cNvSpPr txBox="1"/>
          <p:nvPr/>
        </p:nvSpPr>
        <p:spPr>
          <a:xfrm>
            <a:off x="114360" y="8206300"/>
            <a:ext cx="6241874" cy="503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25"/>
              </a:lnSpc>
              <a:spcBef>
                <a:spcPct val="0"/>
              </a:spcBef>
            </a:pPr>
            <a:r>
              <a:rPr lang="tr-TR" sz="3000" spc="196" dirty="0">
                <a:solidFill>
                  <a:srgbClr val="22211E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  <a:sym typeface="Open Sans Light"/>
              </a:rPr>
              <a:t>Satış Müdürü</a:t>
            </a:r>
            <a:endParaRPr lang="en-US" sz="3000" spc="196" dirty="0">
              <a:solidFill>
                <a:srgbClr val="22211E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  <a:sym typeface="Open Sans Light"/>
            </a:endParaRPr>
          </a:p>
        </p:txBody>
      </p:sp>
      <p:pic>
        <p:nvPicPr>
          <p:cNvPr id="1026" name="Picture 2" descr="Etkinlik Resmi">
            <a:extLst>
              <a:ext uri="{FF2B5EF4-FFF2-40B4-BE49-F238E27FC236}">
                <a16:creationId xmlns:a16="http://schemas.microsoft.com/office/drawing/2014/main" id="{9E2F514F-232C-1E26-894C-C58AF051B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38140"/>
            <a:ext cx="10896600" cy="860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3450" y="418890"/>
            <a:ext cx="8387523" cy="2230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5"/>
              </a:lnSpc>
            </a:pP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Yapay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Zeka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Nedir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?</a:t>
            </a:r>
          </a:p>
          <a:p>
            <a:pPr marL="0" lvl="0" indent="0" algn="l">
              <a:lnSpc>
                <a:spcPts val="8985"/>
              </a:lnSpc>
              <a:spcBef>
                <a:spcPct val="0"/>
              </a:spcBef>
            </a:pP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Neden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Önemlidir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?</a:t>
            </a:r>
          </a:p>
        </p:txBody>
      </p:sp>
      <p:sp>
        <p:nvSpPr>
          <p:cNvPr id="3" name="Freeform 3"/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grpSp>
        <p:nvGrpSpPr>
          <p:cNvPr id="5" name="Group 5"/>
          <p:cNvGrpSpPr/>
          <p:nvPr/>
        </p:nvGrpSpPr>
        <p:grpSpPr>
          <a:xfrm>
            <a:off x="11747635" y="0"/>
            <a:ext cx="6540365" cy="10287000"/>
            <a:chOff x="0" y="0"/>
            <a:chExt cx="6540203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3"/>
              <a:stretch>
                <a:fillRect l="-14683" r="-42596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TextBox 9"/>
          <p:cNvSpPr txBox="1"/>
          <p:nvPr/>
        </p:nvSpPr>
        <p:spPr>
          <a:xfrm>
            <a:off x="933450" y="3163305"/>
            <a:ext cx="11334750" cy="2121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40"/>
              </a:lnSpc>
            </a:pPr>
            <a:r>
              <a:rPr lang="en-US" sz="3000" b="1" spc="21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Tanım</a:t>
            </a:r>
            <a:r>
              <a:rPr lang="en-US" sz="3000" b="1" spc="21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makinelerin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insan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benzeri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düşünme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öğrenme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ve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karar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verme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yeteneklerini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kazanmasını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sağlayan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teknolojiler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bütünüdür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21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4240"/>
              </a:lnSpc>
            </a:pPr>
            <a:endParaRPr lang="en-US" sz="3000" spc="21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33450" y="5567692"/>
            <a:ext cx="10496550" cy="2116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40"/>
              </a:lnSpc>
            </a:pPr>
            <a:r>
              <a:rPr lang="en-US" sz="3000" b="1" spc="21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Neden</a:t>
            </a:r>
            <a:r>
              <a:rPr lang="en-US" sz="3000" b="1" spc="21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21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Önemlidir</a:t>
            </a:r>
            <a:r>
              <a:rPr lang="en-US" sz="3000" b="1" spc="21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?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Kazan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dairelerinde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karar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verme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süreçlerini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iyileştirmek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enerji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verimliliğini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artırmak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ve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bakım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süreçlerini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öngörmek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için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21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kullanılır</a:t>
            </a:r>
            <a:r>
              <a:rPr lang="en-US" sz="3000" spc="21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  <a:p>
            <a:pPr algn="just">
              <a:lnSpc>
                <a:spcPts val="4240"/>
              </a:lnSpc>
            </a:pPr>
            <a:endParaRPr lang="en-US" sz="3000" spc="21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3">
            <a:extLst>
              <a:ext uri="{FF2B5EF4-FFF2-40B4-BE49-F238E27FC236}">
                <a16:creationId xmlns:a16="http://schemas.microsoft.com/office/drawing/2014/main" id="{BA121B74-E8CD-B9D4-DD89-6451A4EDC40D}"/>
              </a:ext>
            </a:extLst>
          </p:cNvPr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grpSp>
        <p:nvGrpSpPr>
          <p:cNvPr id="5" name="Group 5"/>
          <p:cNvGrpSpPr/>
          <p:nvPr/>
        </p:nvGrpSpPr>
        <p:grpSpPr>
          <a:xfrm>
            <a:off x="11747635" y="0"/>
            <a:ext cx="6540365" cy="10287000"/>
            <a:chOff x="0" y="0"/>
            <a:chExt cx="6540203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3"/>
              <a:stretch>
                <a:fillRect l="-79037" r="-57028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7664" y="2595896"/>
            <a:ext cx="11259114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60"/>
              </a:lnSpc>
            </a:pPr>
            <a:r>
              <a:rPr lang="tr-TR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AI -  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SCADA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sistemine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entegre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edilmesiyle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operatörler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sistemin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durumunu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kontrol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edebilir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gerektiğinde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anlık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kararlar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alabilir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7664" y="3458259"/>
            <a:ext cx="10945453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60"/>
              </a:lnSpc>
            </a:pPr>
            <a:endParaRPr lang="en-US" sz="3000" b="1" spc="165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  <a:p>
            <a:pPr algn="just">
              <a:lnSpc>
                <a:spcPts val="3260"/>
              </a:lnSpc>
            </a:pP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Veri </a:t>
            </a: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Bağlantısı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SCADA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verileri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modeline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bağlanır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endParaRPr lang="en-US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Gerçek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Zamanlı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İzleme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algoritması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SCADA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ekranında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canlı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tahmin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ve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öneriler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sunar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endParaRPr lang="en-US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SCADA </a:t>
            </a: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Uyarı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65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Sistemi</a:t>
            </a:r>
            <a:r>
              <a:rPr lang="en-US" sz="3000" b="1" spc="165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tr-TR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AI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modeli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bir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anormallik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tespit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ederse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uyarı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sistemi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devreye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65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girer</a:t>
            </a:r>
            <a:r>
              <a:rPr lang="en-US" sz="3000" spc="165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endParaRPr lang="en-US" sz="3000" spc="165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260"/>
              </a:lnSpc>
            </a:pPr>
            <a:endParaRPr lang="en-US" sz="3000" b="1" spc="165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E06816-8A93-210B-63A1-2E8340BB8B36}"/>
              </a:ext>
            </a:extLst>
          </p:cNvPr>
          <p:cNvSpPr txBox="1"/>
          <p:nvPr/>
        </p:nvSpPr>
        <p:spPr>
          <a:xfrm>
            <a:off x="941747" y="418890"/>
            <a:ext cx="10405825" cy="1068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985"/>
              </a:lnSpc>
              <a:spcBef>
                <a:spcPct val="0"/>
              </a:spcBef>
            </a:pP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SCADA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ve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tr-TR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AI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Entegrasyonu</a:t>
            </a:r>
            <a:endParaRPr lang="en-US" sz="6000" b="1" spc="417" dirty="0">
              <a:solidFill>
                <a:srgbClr val="000000"/>
              </a:solidFill>
              <a:latin typeface="+mj-lt"/>
              <a:ea typeface="Alata"/>
              <a:cs typeface="Alata"/>
              <a:sym typeface="Alat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7402DAEF-EFC1-CA98-6C25-65DAB4921521}"/>
              </a:ext>
            </a:extLst>
          </p:cNvPr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C3B7F63E-4A63-C2B5-C8C5-22C81C54D220}"/>
              </a:ext>
            </a:extLst>
          </p:cNvPr>
          <p:cNvSpPr/>
          <p:nvPr/>
        </p:nvSpPr>
        <p:spPr>
          <a:xfrm>
            <a:off x="0" y="2933702"/>
            <a:ext cx="5718168" cy="7353298"/>
          </a:xfrm>
          <a:custGeom>
            <a:avLst/>
            <a:gdLst/>
            <a:ahLst/>
            <a:cxnLst/>
            <a:rect l="l" t="t" r="r" b="b"/>
            <a:pathLst>
              <a:path w="11102518" h="10977615">
                <a:moveTo>
                  <a:pt x="0" y="0"/>
                </a:moveTo>
                <a:lnTo>
                  <a:pt x="11102518" y="0"/>
                </a:lnTo>
                <a:lnTo>
                  <a:pt x="11102518" y="10977615"/>
                </a:lnTo>
                <a:lnTo>
                  <a:pt x="0" y="10977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4162" t="-2181" b="-471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grpSp>
        <p:nvGrpSpPr>
          <p:cNvPr id="6" name="Group 6"/>
          <p:cNvGrpSpPr/>
          <p:nvPr/>
        </p:nvGrpSpPr>
        <p:grpSpPr>
          <a:xfrm>
            <a:off x="11747635" y="0"/>
            <a:ext cx="6540365" cy="10287000"/>
            <a:chOff x="0" y="0"/>
            <a:chExt cx="6540203" cy="10286746"/>
          </a:xfrm>
        </p:grpSpPr>
        <p:sp>
          <p:nvSpPr>
            <p:cNvPr id="7" name="Freeform 7"/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3"/>
              <a:stretch>
                <a:fillRect l="-79037" r="-57028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" name="Freeform 8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97670-6930-D3A1-648E-C22C8D8DFBD9}"/>
              </a:ext>
            </a:extLst>
          </p:cNvPr>
          <p:cNvSpPr txBox="1"/>
          <p:nvPr/>
        </p:nvSpPr>
        <p:spPr>
          <a:xfrm>
            <a:off x="941747" y="418890"/>
            <a:ext cx="10405825" cy="1068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985"/>
              </a:lnSpc>
              <a:spcBef>
                <a:spcPct val="0"/>
              </a:spcBef>
            </a:pP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SCADA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ve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tr-TR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AI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Entegrasyonu</a:t>
            </a:r>
            <a:endParaRPr lang="en-US" sz="6000" b="1" spc="417" dirty="0">
              <a:solidFill>
                <a:srgbClr val="000000"/>
              </a:solidFill>
              <a:latin typeface="+mj-lt"/>
              <a:ea typeface="Alata"/>
              <a:cs typeface="Alata"/>
              <a:sym typeface="Alata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6B593375-57D4-556A-CA87-5FC1254CB3AC}"/>
              </a:ext>
            </a:extLst>
          </p:cNvPr>
          <p:cNvSpPr txBox="1"/>
          <p:nvPr/>
        </p:nvSpPr>
        <p:spPr>
          <a:xfrm>
            <a:off x="609600" y="2649645"/>
            <a:ext cx="11135241" cy="5782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40"/>
              </a:lnSpc>
            </a:pPr>
            <a:r>
              <a:rPr lang="tr-TR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sistemlerinin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arıza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tahmini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enerji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optimizasyonu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ve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bakım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süreçlerini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iyileştirebilir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 Bunun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için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makine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öğrenmesi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(ML) ve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derin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öğrenme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(DL)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algoritmaları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gereklidir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980"/>
              </a:lnSpc>
            </a:pPr>
            <a:r>
              <a:rPr lang="en-US" sz="3000" b="1" spc="151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Hedeflenen</a:t>
            </a:r>
            <a:r>
              <a:rPr lang="en-US" sz="3000" b="1" spc="151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51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Modeller</a:t>
            </a:r>
            <a:endParaRPr lang="en-US" sz="3000" b="1" spc="151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Anomali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Tespiti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Kazan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parametrelerindeki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anormal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sapmaları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tespit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Öngörülü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Bakım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Gelecekteki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arızaları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tahmin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Enerji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Verimliliği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Optimizasyonu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Kazan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artıran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parametreleri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bulur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Otonom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Kontrol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otomatik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çalıştıran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geliştirir</a:t>
            </a:r>
            <a:r>
              <a:rPr lang="tr-TR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en-US" sz="3000" b="1" spc="151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  <a:p>
            <a:pPr algn="just">
              <a:lnSpc>
                <a:spcPts val="2840"/>
              </a:lnSpc>
            </a:pPr>
            <a:endParaRPr lang="en-US" sz="3000" b="1" spc="144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E6D70589-C7F2-134F-2FDD-6AA9EE54176B}"/>
              </a:ext>
            </a:extLst>
          </p:cNvPr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A243FF1F-1C56-F29A-1F09-87411C6BA0CD}"/>
              </a:ext>
            </a:extLst>
          </p:cNvPr>
          <p:cNvSpPr/>
          <p:nvPr/>
        </p:nvSpPr>
        <p:spPr>
          <a:xfrm>
            <a:off x="0" y="2933702"/>
            <a:ext cx="5718168" cy="7353298"/>
          </a:xfrm>
          <a:custGeom>
            <a:avLst/>
            <a:gdLst/>
            <a:ahLst/>
            <a:cxnLst/>
            <a:rect l="l" t="t" r="r" b="b"/>
            <a:pathLst>
              <a:path w="11102518" h="10977615">
                <a:moveTo>
                  <a:pt x="0" y="0"/>
                </a:moveTo>
                <a:lnTo>
                  <a:pt x="11102518" y="0"/>
                </a:lnTo>
                <a:lnTo>
                  <a:pt x="11102518" y="10977615"/>
                </a:lnTo>
                <a:lnTo>
                  <a:pt x="0" y="10977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4162" t="-2181" b="-471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2" name="TextBox 2"/>
          <p:cNvSpPr txBox="1"/>
          <p:nvPr/>
        </p:nvSpPr>
        <p:spPr>
          <a:xfrm>
            <a:off x="646164" y="213365"/>
            <a:ext cx="17602200" cy="2222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000" b="1" spc="415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Makine</a:t>
            </a:r>
            <a:r>
              <a:rPr lang="en-US" sz="6000" b="1" spc="41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415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Öğrenmes</a:t>
            </a:r>
            <a:r>
              <a:rPr lang="tr-TR" sz="6000" b="1" spc="41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i</a:t>
            </a:r>
          </a:p>
          <a:p>
            <a:pPr algn="l">
              <a:lnSpc>
                <a:spcPts val="8959"/>
              </a:lnSpc>
            </a:pPr>
            <a:r>
              <a:rPr lang="tr-TR" sz="6000" b="1" spc="41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Model Eğitimi</a:t>
            </a:r>
            <a:endParaRPr lang="en-US" sz="6000" b="1" spc="415" dirty="0">
              <a:solidFill>
                <a:srgbClr val="000000"/>
              </a:solidFill>
              <a:latin typeface="+mj-lt"/>
              <a:ea typeface="Alata"/>
              <a:cs typeface="Alata"/>
              <a:sym typeface="Alat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09600" y="2649645"/>
            <a:ext cx="11135241" cy="5782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40"/>
              </a:lnSpc>
            </a:pPr>
            <a:r>
              <a:rPr lang="tr-TR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sistemlerinin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arıza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tahmini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enerji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optimizasyonu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ve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bakım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süreçlerini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iyileştirebilir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 Bunun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için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makine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öğrenmesi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(ML) ve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derin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öğrenme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(DL)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algoritmaları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gereklidir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980"/>
              </a:lnSpc>
            </a:pPr>
            <a:r>
              <a:rPr lang="en-US" sz="3000" b="1" spc="151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Hedeflenen</a:t>
            </a:r>
            <a:r>
              <a:rPr lang="en-US" sz="3000" b="1" spc="151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51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Modeller</a:t>
            </a:r>
            <a:endParaRPr lang="en-US" sz="3000" b="1" spc="151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Anomali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Tespiti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Kazan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parametrelerindeki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anormal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sapmaları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tespit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Öngörülü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Bakım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Gelecekteki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arızaları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tahmin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Enerji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Verimliliği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Optimizasyonu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Kazan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verimliliğini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artıran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parametreleri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bulur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tr-TR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endParaRPr lang="en-US" sz="3000" spc="144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2840"/>
              </a:lnSpc>
            </a:pP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Otonom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44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Kontrol</a:t>
            </a:r>
            <a:r>
              <a:rPr lang="en-US" sz="3000" b="1" spc="144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: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Kazanı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otomatik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çalıştıran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bir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</a:t>
            </a:r>
            <a:r>
              <a:rPr lang="en-US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44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geliştirir</a:t>
            </a:r>
            <a:r>
              <a:rPr lang="tr-TR" sz="3000" spc="144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  <a:endParaRPr lang="en-US" sz="3000" b="1" spc="151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  <a:p>
            <a:pPr algn="just">
              <a:lnSpc>
                <a:spcPts val="2840"/>
              </a:lnSpc>
            </a:pPr>
            <a:endParaRPr lang="en-US" sz="3000" b="1" spc="144" dirty="0">
              <a:solidFill>
                <a:srgbClr val="000000"/>
              </a:solidFill>
              <a:ea typeface="Glacial Indifference Bold"/>
              <a:cs typeface="Calibri" panose="020F0502020204030204" pitchFamily="34" charset="0"/>
              <a:sym typeface="Glacial Indifference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747635" y="0"/>
            <a:ext cx="6540365" cy="10287000"/>
            <a:chOff x="0" y="0"/>
            <a:chExt cx="6540203" cy="10286746"/>
          </a:xfrm>
        </p:grpSpPr>
        <p:sp>
          <p:nvSpPr>
            <p:cNvPr id="7" name="Freeform 7"/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3"/>
              <a:stretch>
                <a:fillRect l="-21929" r="-3534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" name="Freeform 8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>
            <a:extLst>
              <a:ext uri="{FF2B5EF4-FFF2-40B4-BE49-F238E27FC236}">
                <a16:creationId xmlns:a16="http://schemas.microsoft.com/office/drawing/2014/main" id="{8C983E77-79DF-D4BC-3FA7-E5C7D771C5B1}"/>
              </a:ext>
            </a:extLst>
          </p:cNvPr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2CF031AE-0AC0-C5E4-1FF3-43FAE47420E9}"/>
              </a:ext>
            </a:extLst>
          </p:cNvPr>
          <p:cNvSpPr/>
          <p:nvPr/>
        </p:nvSpPr>
        <p:spPr>
          <a:xfrm>
            <a:off x="0" y="2933702"/>
            <a:ext cx="5718168" cy="7353298"/>
          </a:xfrm>
          <a:custGeom>
            <a:avLst/>
            <a:gdLst/>
            <a:ahLst/>
            <a:cxnLst/>
            <a:rect l="l" t="t" r="r" b="b"/>
            <a:pathLst>
              <a:path w="11102518" h="10977615">
                <a:moveTo>
                  <a:pt x="0" y="0"/>
                </a:moveTo>
                <a:lnTo>
                  <a:pt x="11102518" y="0"/>
                </a:lnTo>
                <a:lnTo>
                  <a:pt x="11102518" y="10977615"/>
                </a:lnTo>
                <a:lnTo>
                  <a:pt x="0" y="10977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4162" t="-2181" b="-471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511856" y="1514132"/>
            <a:ext cx="12442144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40"/>
              </a:lnSpc>
            </a:pP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Endüstriyel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otomasyon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sistemlerinde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dijitalleşme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süreçlerin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verimliliğini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artırmak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operasyonel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maliyetleri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düşürmek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güvenlik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standartlarını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güçlendirmek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adına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önemli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avantajlar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sağlar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  <a:p>
            <a:pPr algn="just">
              <a:lnSpc>
                <a:spcPts val="3540"/>
              </a:lnSpc>
            </a:pP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Dijitalleşme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sistemlerinin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izlenmesi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yönetilmesinde</a:t>
            </a:r>
            <a:r>
              <a:rPr lang="tr-TR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büyük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fayda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sağlamaktadır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Sensörler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IoT,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SCADA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teknolojileri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bu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süreci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9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destekler</a:t>
            </a:r>
            <a:r>
              <a:rPr lang="en-US" sz="3000" spc="179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5398" y="232711"/>
            <a:ext cx="17039976" cy="108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5"/>
              </a:lnSpc>
            </a:pP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Kazan </a:t>
            </a:r>
            <a:r>
              <a:rPr lang="en-US" sz="6000" b="1" spc="417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Dairelerinde</a:t>
            </a:r>
            <a:r>
              <a:rPr lang="tr-TR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AI Uygulamaları</a:t>
            </a:r>
            <a:r>
              <a:rPr lang="en-US" sz="6000" b="1" spc="417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96711084-2C47-DF03-B187-34583E13C798}"/>
              </a:ext>
            </a:extLst>
          </p:cNvPr>
          <p:cNvGrpSpPr/>
          <p:nvPr/>
        </p:nvGrpSpPr>
        <p:grpSpPr>
          <a:xfrm>
            <a:off x="12449175" y="0"/>
            <a:ext cx="5838825" cy="10287000"/>
            <a:chOff x="0" y="0"/>
            <a:chExt cx="6540203" cy="10286746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68DBFCE8-9246-3420-C97C-C39044E70496}"/>
                </a:ext>
              </a:extLst>
            </p:cNvPr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21929" r="-3534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1" name="Freeform 9">
            <a:extLst>
              <a:ext uri="{FF2B5EF4-FFF2-40B4-BE49-F238E27FC236}">
                <a16:creationId xmlns:a16="http://schemas.microsoft.com/office/drawing/2014/main" id="{74A586C3-2666-A110-CAC9-A5721F9B508D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pic>
        <p:nvPicPr>
          <p:cNvPr id="12" name="Resim 11" descr="metin, ekran görüntüsü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9F955A6-7C82-7EB6-EF39-3BD03C279F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13" y="4571084"/>
            <a:ext cx="5352053" cy="4306215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26F19B31-8502-0E9D-1552-B1AD687D24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0341" y="4310743"/>
            <a:ext cx="5032613" cy="575952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9CD4A923-D10E-6309-9659-01D5A99442E5}"/>
              </a:ext>
            </a:extLst>
          </p:cNvPr>
          <p:cNvSpPr/>
          <p:nvPr/>
        </p:nvSpPr>
        <p:spPr>
          <a:xfrm>
            <a:off x="7850751" y="0"/>
            <a:ext cx="7793769" cy="4881745"/>
          </a:xfrm>
          <a:custGeom>
            <a:avLst/>
            <a:gdLst/>
            <a:ahLst/>
            <a:cxnLst/>
            <a:rect l="l" t="t" r="r" b="b"/>
            <a:pathLst>
              <a:path w="7793769" h="7706089">
                <a:moveTo>
                  <a:pt x="0" y="0"/>
                </a:moveTo>
                <a:lnTo>
                  <a:pt x="7793769" y="0"/>
                </a:lnTo>
                <a:lnTo>
                  <a:pt x="7793769" y="7706088"/>
                </a:lnTo>
                <a:lnTo>
                  <a:pt x="0" y="770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5785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31E3D522-225B-EA91-68A1-365B0BA60B19}"/>
              </a:ext>
            </a:extLst>
          </p:cNvPr>
          <p:cNvSpPr/>
          <p:nvPr/>
        </p:nvSpPr>
        <p:spPr>
          <a:xfrm>
            <a:off x="0" y="2933702"/>
            <a:ext cx="5718168" cy="7353298"/>
          </a:xfrm>
          <a:custGeom>
            <a:avLst/>
            <a:gdLst/>
            <a:ahLst/>
            <a:cxnLst/>
            <a:rect l="l" t="t" r="r" b="b"/>
            <a:pathLst>
              <a:path w="11102518" h="10977615">
                <a:moveTo>
                  <a:pt x="0" y="0"/>
                </a:moveTo>
                <a:lnTo>
                  <a:pt x="11102518" y="0"/>
                </a:lnTo>
                <a:lnTo>
                  <a:pt x="11102518" y="10977615"/>
                </a:lnTo>
                <a:lnTo>
                  <a:pt x="0" y="10977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4162" t="-2181" b="-471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2" name="TextBox 2"/>
          <p:cNvSpPr txBox="1"/>
          <p:nvPr/>
        </p:nvSpPr>
        <p:spPr>
          <a:xfrm>
            <a:off x="529062" y="395360"/>
            <a:ext cx="12268200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000"/>
              </a:lnSpc>
              <a:spcBef>
                <a:spcPct val="0"/>
              </a:spcBef>
            </a:pPr>
            <a:r>
              <a:rPr lang="en-US" sz="6000" b="1" spc="325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Gelecekte</a:t>
            </a:r>
            <a:r>
              <a:rPr lang="en-US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tr-TR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AI</a:t>
            </a:r>
            <a:r>
              <a:rPr lang="en-US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  <a:r>
              <a:rPr lang="en-US" sz="6000" b="1" spc="325" dirty="0" err="1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ve</a:t>
            </a:r>
            <a:r>
              <a:rPr lang="en-US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Kazan</a:t>
            </a:r>
            <a:r>
              <a:rPr lang="tr-TR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Sistemleri</a:t>
            </a:r>
            <a:r>
              <a:rPr lang="en-US" sz="6000" b="1" spc="325" dirty="0">
                <a:solidFill>
                  <a:srgbClr val="000000"/>
                </a:solidFill>
                <a:latin typeface="+mj-lt"/>
                <a:ea typeface="Alata"/>
                <a:cs typeface="Alata"/>
                <a:sym typeface="Alata"/>
              </a:rPr>
              <a:t>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747635" y="0"/>
            <a:ext cx="6540365" cy="10287000"/>
            <a:chOff x="0" y="0"/>
            <a:chExt cx="6540203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7"/>
              <a:ext cx="6542997" cy="10286873"/>
            </a:xfrm>
            <a:custGeom>
              <a:avLst/>
              <a:gdLst/>
              <a:ahLst/>
              <a:cxnLst/>
              <a:rect l="l" t="t" r="r" b="b"/>
              <a:pathLst>
                <a:path w="6542997" h="10286873">
                  <a:moveTo>
                    <a:pt x="6542997" y="10251440"/>
                  </a:moveTo>
                  <a:cubicBezTo>
                    <a:pt x="6542997" y="10284587"/>
                    <a:pt x="6534888" y="10286873"/>
                    <a:pt x="6513744" y="10286873"/>
                  </a:cubicBezTo>
                  <a:cubicBezTo>
                    <a:pt x="4343717" y="10286238"/>
                    <a:pt x="2173786" y="10286238"/>
                    <a:pt x="3759" y="10286238"/>
                  </a:cubicBezTo>
                  <a:cubicBezTo>
                    <a:pt x="0" y="10272395"/>
                    <a:pt x="5497" y="10259822"/>
                    <a:pt x="7718" y="10246995"/>
                  </a:cubicBezTo>
                  <a:cubicBezTo>
                    <a:pt x="103104" y="9685401"/>
                    <a:pt x="198586" y="9123934"/>
                    <a:pt x="294261" y="8562467"/>
                  </a:cubicBezTo>
                  <a:cubicBezTo>
                    <a:pt x="430679" y="7761986"/>
                    <a:pt x="567385" y="6961632"/>
                    <a:pt x="703706" y="6161151"/>
                  </a:cubicBezTo>
                  <a:cubicBezTo>
                    <a:pt x="872079" y="5172583"/>
                    <a:pt x="1040066" y="4184015"/>
                    <a:pt x="1208343" y="3195574"/>
                  </a:cubicBezTo>
                  <a:cubicBezTo>
                    <a:pt x="1379323" y="2191385"/>
                    <a:pt x="1550400" y="1187323"/>
                    <a:pt x="1721863" y="183261"/>
                  </a:cubicBezTo>
                  <a:cubicBezTo>
                    <a:pt x="1732289" y="122174"/>
                    <a:pt x="1738951" y="59690"/>
                    <a:pt x="1755846" y="635"/>
                  </a:cubicBezTo>
                  <a:cubicBezTo>
                    <a:pt x="3341877" y="635"/>
                    <a:pt x="4927907" y="635"/>
                    <a:pt x="6513938" y="0"/>
                  </a:cubicBezTo>
                  <a:cubicBezTo>
                    <a:pt x="6535467" y="0"/>
                    <a:pt x="6542804" y="3429"/>
                    <a:pt x="6542804" y="35814"/>
                  </a:cubicBezTo>
                  <a:cubicBezTo>
                    <a:pt x="6542225" y="3441065"/>
                    <a:pt x="6542225" y="6846316"/>
                    <a:pt x="6542997" y="10251440"/>
                  </a:cubicBezTo>
                  <a:close/>
                </a:path>
              </a:pathLst>
            </a:custGeom>
            <a:blipFill>
              <a:blip r:embed="rId3"/>
              <a:stretch>
                <a:fillRect l="-115120" r="-65735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TextBox 9"/>
          <p:cNvSpPr txBox="1"/>
          <p:nvPr/>
        </p:nvSpPr>
        <p:spPr>
          <a:xfrm>
            <a:off x="529062" y="2771140"/>
            <a:ext cx="10718935" cy="4360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Otonom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Çalışan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Kazan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Daireleri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Gelecekte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sistemlerinin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tamamen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otonom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çalışmasını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sağlayabilir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  <a:p>
            <a:pPr algn="just">
              <a:lnSpc>
                <a:spcPts val="3359"/>
              </a:lnSpc>
            </a:pPr>
            <a:endParaRPr lang="en-US" sz="3000" spc="170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359"/>
              </a:lnSpc>
            </a:pP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Dijital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İkiz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Teknolojisi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Fiziksel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kazanların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dijital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kopyaları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oluşturularak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sanal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ortamda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test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ve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simülasyon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yapılabilir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  <a:p>
            <a:pPr algn="just">
              <a:lnSpc>
                <a:spcPts val="3359"/>
              </a:lnSpc>
            </a:pPr>
            <a:endParaRPr lang="en-US" sz="3000" spc="170" dirty="0">
              <a:solidFill>
                <a:srgbClr val="00000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  <a:p>
            <a:pPr algn="just">
              <a:lnSpc>
                <a:spcPts val="3359"/>
              </a:lnSpc>
            </a:pP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Yapay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Zekâ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ile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Akıllı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Enerji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 </a:t>
            </a:r>
            <a:r>
              <a:rPr lang="en-US" sz="3000" b="1" spc="170" dirty="0" err="1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Yönetimi</a:t>
            </a:r>
            <a:r>
              <a:rPr lang="en-US" sz="3000" b="1" spc="170" dirty="0">
                <a:solidFill>
                  <a:srgbClr val="000000"/>
                </a:solidFill>
                <a:ea typeface="Glacial Indifference Bold"/>
                <a:cs typeface="Calibri" panose="020F0502020204030204" pitchFamily="34" charset="0"/>
                <a:sym typeface="Glacial Indifference Bold"/>
              </a:rPr>
              <a:t>: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Enerji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arz-talep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dengesini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analiz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eden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Yapay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Zeka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algoritmaları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,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enerji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tasarrufunu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maksimize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</a:t>
            </a:r>
            <a:r>
              <a:rPr lang="en-US" sz="3000" spc="170" dirty="0" err="1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eder</a:t>
            </a:r>
            <a:r>
              <a:rPr lang="en-US" sz="3000" spc="170" dirty="0">
                <a:solidFill>
                  <a:srgbClr val="00000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473310" y="5319574"/>
            <a:ext cx="4814690" cy="4967426"/>
          </a:xfrm>
          <a:custGeom>
            <a:avLst/>
            <a:gdLst/>
            <a:ahLst/>
            <a:cxnLst/>
            <a:rect l="l" t="t" r="r" b="b"/>
            <a:pathLst>
              <a:path w="9212958" h="9109312">
                <a:moveTo>
                  <a:pt x="0" y="0"/>
                </a:moveTo>
                <a:lnTo>
                  <a:pt x="9212958" y="0"/>
                </a:lnTo>
                <a:lnTo>
                  <a:pt x="9212958" y="9109311"/>
                </a:lnTo>
                <a:lnTo>
                  <a:pt x="0" y="91093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1" r="-91351" b="-8338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0411089" y="3510888"/>
            <a:ext cx="7514640" cy="108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985"/>
              </a:lnSpc>
              <a:spcBef>
                <a:spcPct val="0"/>
              </a:spcBef>
            </a:pPr>
            <a:r>
              <a:rPr lang="en-US" sz="6417" b="1" spc="417" dirty="0">
                <a:solidFill>
                  <a:srgbClr val="1A1A1A"/>
                </a:solidFill>
                <a:latin typeface="+mj-lt"/>
                <a:ea typeface="Agrandir Bold"/>
                <a:cs typeface="Agrandir Bold"/>
                <a:sym typeface="Agrandir Bold"/>
              </a:rPr>
              <a:t>TEŞEKKÜRLER!</a:t>
            </a:r>
          </a:p>
        </p:txBody>
      </p:sp>
      <p:sp>
        <p:nvSpPr>
          <p:cNvPr id="7" name="Freeform 7"/>
          <p:cNvSpPr/>
          <p:nvPr/>
        </p:nvSpPr>
        <p:spPr>
          <a:xfrm>
            <a:off x="10865081" y="6896100"/>
            <a:ext cx="565764" cy="565764"/>
          </a:xfrm>
          <a:custGeom>
            <a:avLst/>
            <a:gdLst/>
            <a:ahLst/>
            <a:cxnLst/>
            <a:rect l="l" t="t" r="r" b="b"/>
            <a:pathLst>
              <a:path w="565764" h="565764">
                <a:moveTo>
                  <a:pt x="0" y="0"/>
                </a:moveTo>
                <a:lnTo>
                  <a:pt x="565764" y="0"/>
                </a:lnTo>
                <a:lnTo>
                  <a:pt x="565764" y="565764"/>
                </a:lnTo>
                <a:lnTo>
                  <a:pt x="0" y="5657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0865081" y="8396486"/>
            <a:ext cx="565764" cy="566018"/>
          </a:xfrm>
          <a:custGeom>
            <a:avLst/>
            <a:gdLst/>
            <a:ahLst/>
            <a:cxnLst/>
            <a:rect l="l" t="t" r="r" b="b"/>
            <a:pathLst>
              <a:path w="565764" h="566018">
                <a:moveTo>
                  <a:pt x="0" y="0"/>
                </a:moveTo>
                <a:lnTo>
                  <a:pt x="565764" y="0"/>
                </a:lnTo>
                <a:lnTo>
                  <a:pt x="565764" y="566018"/>
                </a:lnTo>
                <a:lnTo>
                  <a:pt x="0" y="5660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0865081" y="7647673"/>
            <a:ext cx="565764" cy="565764"/>
          </a:xfrm>
          <a:custGeom>
            <a:avLst/>
            <a:gdLst/>
            <a:ahLst/>
            <a:cxnLst/>
            <a:rect l="l" t="t" r="r" b="b"/>
            <a:pathLst>
              <a:path w="565764" h="565764">
                <a:moveTo>
                  <a:pt x="0" y="0"/>
                </a:moveTo>
                <a:lnTo>
                  <a:pt x="565764" y="0"/>
                </a:lnTo>
                <a:lnTo>
                  <a:pt x="565764" y="565765"/>
                </a:lnTo>
                <a:lnTo>
                  <a:pt x="0" y="565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Box 10"/>
          <p:cNvSpPr txBox="1"/>
          <p:nvPr/>
        </p:nvSpPr>
        <p:spPr>
          <a:xfrm>
            <a:off x="11566987" y="7734304"/>
            <a:ext cx="4923998" cy="397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0"/>
              </a:lnSpc>
              <a:spcBef>
                <a:spcPct val="0"/>
              </a:spcBef>
            </a:pPr>
            <a:r>
              <a:rPr lang="tr-TR" sz="2371" spc="56" dirty="0">
                <a:solidFill>
                  <a:srgbClr val="22211E"/>
                </a:solidFill>
                <a:ea typeface="Glacial Indifference"/>
                <a:cs typeface="Calibri" panose="020F0502020204030204" pitchFamily="34" charset="0"/>
                <a:sym typeface="Glacial Indifference"/>
                <a:hlinkClick r:id="rId6"/>
              </a:rPr>
              <a:t>metin.filizci@barisenerji.com</a:t>
            </a:r>
            <a:r>
              <a:rPr lang="tr-TR" sz="2371" spc="56" dirty="0">
                <a:solidFill>
                  <a:srgbClr val="22211E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   </a:t>
            </a:r>
            <a:endParaRPr lang="en-US" sz="2371" spc="56" dirty="0">
              <a:solidFill>
                <a:srgbClr val="22211E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66987" y="8444753"/>
            <a:ext cx="4594172" cy="397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0"/>
              </a:lnSpc>
              <a:spcBef>
                <a:spcPct val="0"/>
              </a:spcBef>
            </a:pPr>
            <a:r>
              <a:rPr lang="en-US" sz="2371" spc="56" dirty="0">
                <a:solidFill>
                  <a:srgbClr val="002060"/>
                </a:solidFill>
                <a:ea typeface="Glacial Indifference"/>
                <a:cs typeface="Calibri" panose="020F0502020204030204" pitchFamily="34" charset="0"/>
                <a:sym typeface="Glacial Indifferenc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www.barisenerji.com</a:t>
            </a:r>
            <a:r>
              <a:rPr lang="tr-TR" sz="2371" spc="56" dirty="0">
                <a:solidFill>
                  <a:srgbClr val="002060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     </a:t>
            </a:r>
            <a:endParaRPr lang="en-US" sz="2371" u="sng" spc="56" dirty="0">
              <a:solidFill>
                <a:srgbClr val="002060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566987" y="6943286"/>
            <a:ext cx="3968925" cy="397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20"/>
              </a:lnSpc>
              <a:spcBef>
                <a:spcPct val="0"/>
              </a:spcBef>
            </a:pPr>
            <a:r>
              <a:rPr lang="en-US" sz="2371" spc="56" dirty="0">
                <a:solidFill>
                  <a:srgbClr val="22211E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+90 </a:t>
            </a:r>
            <a:r>
              <a:rPr lang="tr-TR" sz="2371" spc="56" dirty="0">
                <a:solidFill>
                  <a:srgbClr val="22211E"/>
                </a:solidFill>
                <a:ea typeface="Glacial Indifference"/>
                <a:cs typeface="Calibri" panose="020F0502020204030204" pitchFamily="34" charset="0"/>
                <a:sym typeface="Glacial Indifference"/>
              </a:rPr>
              <a:t>539 825 15 00</a:t>
            </a:r>
            <a:endParaRPr lang="en-US" sz="2371" spc="56" dirty="0">
              <a:solidFill>
                <a:srgbClr val="22211E"/>
              </a:solidFill>
              <a:ea typeface="Glacial Indifference"/>
              <a:cs typeface="Calibri" panose="020F0502020204030204" pitchFamily="34" charset="0"/>
              <a:sym typeface="Glacial Indifference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591848" y="6896453"/>
            <a:ext cx="47625" cy="2066050"/>
            <a:chOff x="0" y="0"/>
            <a:chExt cx="12543" cy="5441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543" cy="544145"/>
            </a:xfrm>
            <a:custGeom>
              <a:avLst/>
              <a:gdLst/>
              <a:ahLst/>
              <a:cxnLst/>
              <a:rect l="l" t="t" r="r" b="b"/>
              <a:pathLst>
                <a:path w="12543" h="544145">
                  <a:moveTo>
                    <a:pt x="0" y="0"/>
                  </a:moveTo>
                  <a:lnTo>
                    <a:pt x="12543" y="0"/>
                  </a:lnTo>
                  <a:lnTo>
                    <a:pt x="12543" y="544145"/>
                  </a:lnTo>
                  <a:lnTo>
                    <a:pt x="0" y="544145"/>
                  </a:lnTo>
                  <a:close/>
                </a:path>
              </a:pathLst>
            </a:custGeom>
            <a:solidFill>
              <a:srgbClr val="22211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2543" cy="5822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486531" y="1237025"/>
            <a:ext cx="3614003" cy="1242314"/>
          </a:xfrm>
          <a:custGeom>
            <a:avLst/>
            <a:gdLst/>
            <a:ahLst/>
            <a:cxnLst/>
            <a:rect l="l" t="t" r="r" b="b"/>
            <a:pathLst>
              <a:path w="3614003" h="1242314">
                <a:moveTo>
                  <a:pt x="0" y="0"/>
                </a:moveTo>
                <a:lnTo>
                  <a:pt x="3614004" y="0"/>
                </a:lnTo>
                <a:lnTo>
                  <a:pt x="3614004" y="1242313"/>
                </a:lnTo>
                <a:lnTo>
                  <a:pt x="0" y="1242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7969742" cy="8690018"/>
          </a:xfrm>
          <a:custGeom>
            <a:avLst/>
            <a:gdLst/>
            <a:ahLst/>
            <a:cxnLst/>
            <a:rect l="l" t="t" r="r" b="b"/>
            <a:pathLst>
              <a:path w="9212958" h="9109312">
                <a:moveTo>
                  <a:pt x="0" y="0"/>
                </a:moveTo>
                <a:lnTo>
                  <a:pt x="9212958" y="0"/>
                </a:lnTo>
                <a:lnTo>
                  <a:pt x="9212958" y="9109312"/>
                </a:lnTo>
                <a:lnTo>
                  <a:pt x="0" y="91093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5601" t="-4825" r="2" b="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42" name="Freeform 42"/>
          <p:cNvSpPr/>
          <p:nvPr/>
        </p:nvSpPr>
        <p:spPr>
          <a:xfrm>
            <a:off x="13925443" y="1237025"/>
            <a:ext cx="3897454" cy="1242314"/>
          </a:xfrm>
          <a:custGeom>
            <a:avLst/>
            <a:gdLst/>
            <a:ahLst/>
            <a:cxnLst/>
            <a:rect l="l" t="t" r="r" b="b"/>
            <a:pathLst>
              <a:path w="3897454" h="1242314">
                <a:moveTo>
                  <a:pt x="0" y="0"/>
                </a:moveTo>
                <a:lnTo>
                  <a:pt x="3897455" y="0"/>
                </a:lnTo>
                <a:lnTo>
                  <a:pt x="3897455" y="1242313"/>
                </a:lnTo>
                <a:lnTo>
                  <a:pt x="0" y="12423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pic>
        <p:nvPicPr>
          <p:cNvPr id="43" name="Resim 42" descr="metin, daire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D972E5E0-6C93-14E5-99F7-6E82A9F2BA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1" y="924606"/>
            <a:ext cx="9124260" cy="7898501"/>
          </a:xfrm>
          <a:prstGeom prst="rect">
            <a:avLst/>
          </a:prstGeom>
        </p:spPr>
      </p:pic>
      <p:sp>
        <p:nvSpPr>
          <p:cNvPr id="45" name="TextBox 12">
            <a:extLst>
              <a:ext uri="{FF2B5EF4-FFF2-40B4-BE49-F238E27FC236}">
                <a16:creationId xmlns:a16="http://schemas.microsoft.com/office/drawing/2014/main" id="{5D3448CD-2B87-DBE4-A57F-1036FE364660}"/>
              </a:ext>
            </a:extLst>
          </p:cNvPr>
          <p:cNvSpPr txBox="1"/>
          <p:nvPr/>
        </p:nvSpPr>
        <p:spPr>
          <a:xfrm>
            <a:off x="10615660" y="5407527"/>
            <a:ext cx="5386340" cy="452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20"/>
              </a:lnSpc>
              <a:spcBef>
                <a:spcPct val="0"/>
              </a:spcBef>
            </a:pPr>
            <a:r>
              <a:rPr lang="tr-TR" sz="4000" b="1" spc="56" dirty="0">
                <a:solidFill>
                  <a:srgbClr val="22211E"/>
                </a:solidFill>
                <a:latin typeface="+mj-lt"/>
                <a:ea typeface="Open Sans Bold" panose="020B0806030504020204" pitchFamily="34" charset="0"/>
                <a:cs typeface="Calibri" panose="020F0502020204030204" pitchFamily="34" charset="0"/>
                <a:sym typeface="Glacial Indifference"/>
              </a:rPr>
              <a:t>Metin FİLİZCİ</a:t>
            </a:r>
            <a:endParaRPr lang="en-US" sz="4000" b="1" spc="56" dirty="0">
              <a:solidFill>
                <a:srgbClr val="22211E"/>
              </a:solidFill>
              <a:latin typeface="+mj-lt"/>
              <a:ea typeface="Open Sans Bold" panose="020B0806030504020204" pitchFamily="34" charset="0"/>
              <a:cs typeface="Calibri" panose="020F0502020204030204" pitchFamily="34" charset="0"/>
              <a:sym typeface="Glacial Indifference"/>
            </a:endParaRPr>
          </a:p>
        </p:txBody>
      </p:sp>
      <p:sp>
        <p:nvSpPr>
          <p:cNvPr id="46" name="TextBox 12">
            <a:extLst>
              <a:ext uri="{FF2B5EF4-FFF2-40B4-BE49-F238E27FC236}">
                <a16:creationId xmlns:a16="http://schemas.microsoft.com/office/drawing/2014/main" id="{1A81DC34-3AE0-83BB-C26F-36A98EC05512}"/>
              </a:ext>
            </a:extLst>
          </p:cNvPr>
          <p:cNvSpPr txBox="1"/>
          <p:nvPr/>
        </p:nvSpPr>
        <p:spPr>
          <a:xfrm>
            <a:off x="10639473" y="5999495"/>
            <a:ext cx="4719442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20"/>
              </a:lnSpc>
              <a:spcBef>
                <a:spcPct val="0"/>
              </a:spcBef>
            </a:pPr>
            <a:r>
              <a:rPr lang="tr-TR" sz="2800" b="1" spc="56" dirty="0">
                <a:solidFill>
                  <a:srgbClr val="22211E"/>
                </a:solidFill>
                <a:latin typeface="+mj-lt"/>
                <a:ea typeface="Open Sans Bold" panose="020B0806030504020204" pitchFamily="34" charset="0"/>
                <a:cs typeface="Calibri" panose="020F0502020204030204" pitchFamily="34" charset="0"/>
                <a:sym typeface="Glacial Indifference"/>
              </a:rPr>
              <a:t>Satış Müdürü</a:t>
            </a:r>
            <a:endParaRPr lang="en-US" sz="2800" b="1" spc="56" dirty="0">
              <a:solidFill>
                <a:srgbClr val="22211E"/>
              </a:solidFill>
              <a:latin typeface="+mj-lt"/>
              <a:ea typeface="Open Sans Bold" panose="020B0806030504020204" pitchFamily="34" charset="0"/>
              <a:cs typeface="Calibri" panose="020F0502020204030204" pitchFamily="34" charset="0"/>
              <a:sym typeface="Glacial Indifferen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D29A415D-8803-DBE2-E38D-8BB6057D7E65}"/>
              </a:ext>
            </a:extLst>
          </p:cNvPr>
          <p:cNvSpPr txBox="1"/>
          <p:nvPr/>
        </p:nvSpPr>
        <p:spPr>
          <a:xfrm>
            <a:off x="1163374" y="1653678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KAZAN DAİRELERİNDE YAPILABİLECEK ENERJİ GERİ KAZANIM YÖNTEMLERİ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pic>
        <p:nvPicPr>
          <p:cNvPr id="14" name="Resim 13" descr="mühendislik, silindir, boru, pipo içeren bir resim&#10;&#10;Açıklama otomatik olarak oluşturuldu">
            <a:extLst>
              <a:ext uri="{FF2B5EF4-FFF2-40B4-BE49-F238E27FC236}">
                <a16:creationId xmlns:a16="http://schemas.microsoft.com/office/drawing/2014/main" id="{F74E5CB4-0099-B147-694D-B24B9BA2F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58" y="3238500"/>
            <a:ext cx="7793238" cy="4393735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5D823FCD-E39B-97A2-9C8E-00C8309E9E49}"/>
              </a:ext>
            </a:extLst>
          </p:cNvPr>
          <p:cNvSpPr txBox="1"/>
          <p:nvPr/>
        </p:nvSpPr>
        <p:spPr>
          <a:xfrm>
            <a:off x="1405764" y="8237430"/>
            <a:ext cx="16302626" cy="1173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YANMA VERİMİNİN İYİLEŞTİRİLMESİ BRÜLÖRLERDE  02 TRİM-</a:t>
            </a:r>
          </a:p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FREKANS İNVERTÖRÜ –  BRÜLÖR YAKMA YÖNETİM SİSTEMİ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AD753-F400-1880-6E72-6BF4890DE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7" y="1653678"/>
            <a:ext cx="8250440" cy="684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738C8287-06D8-01FE-3362-1C0894A540D5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4855862C-361F-68A9-9E12-92633FC7D73D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69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C7C61C3C-DC0F-885C-B4BB-C62C0F2A70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DE11FF6-358E-0DE8-C14B-68FCCFE321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19333D37-7407-868D-F34B-FAB620F8E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15" y="2315805"/>
            <a:ext cx="11721227" cy="6022454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665A6521-EB14-B249-3FFD-1907FF4A0068}"/>
              </a:ext>
            </a:extLst>
          </p:cNvPr>
          <p:cNvSpPr txBox="1"/>
          <p:nvPr/>
        </p:nvSpPr>
        <p:spPr>
          <a:xfrm>
            <a:off x="1163374" y="1653678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KAZAN DAİRELERİNDE YAPILABİLECEK ENERJİ GERİ KAZANIM YÖNTEMLERİ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FB9CD9D2-43F7-63A5-D8FF-643503EFFE79}"/>
              </a:ext>
            </a:extLst>
          </p:cNvPr>
          <p:cNvSpPr txBox="1"/>
          <p:nvPr/>
        </p:nvSpPr>
        <p:spPr>
          <a:xfrm>
            <a:off x="1405764" y="8633322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ATIK BACA GAZINDAN ENERJİ GERİ KAZANIMI – EKONOMİZER &amp; REKÜPERATÖR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pic>
        <p:nvPicPr>
          <p:cNvPr id="20" name="Resim 19" descr="mühendislik, boru, pipo, endüstri, iç mekan içeren bir resim&#10;&#10;Açıklama otomatik olarak oluşturuldu">
            <a:extLst>
              <a:ext uri="{FF2B5EF4-FFF2-40B4-BE49-F238E27FC236}">
                <a16:creationId xmlns:a16="http://schemas.microsoft.com/office/drawing/2014/main" id="{5B211C96-3755-B1C6-CD57-8F0A6053C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927" y="2359180"/>
            <a:ext cx="5537345" cy="6022454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C140C856-D168-9D78-E64E-CCB69337A179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D18020D7-B1A6-0119-B721-ECDE70833349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20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pic>
        <p:nvPicPr>
          <p:cNvPr id="12" name="Resim 11" descr="taşımak, nakletmek, ölçekli maket, makine, uzay aracı içeren bir resim&#10;&#10;Açıklama otomatik olarak oluşturuldu">
            <a:extLst>
              <a:ext uri="{FF2B5EF4-FFF2-40B4-BE49-F238E27FC236}">
                <a16:creationId xmlns:a16="http://schemas.microsoft.com/office/drawing/2014/main" id="{3C96A58D-335E-A88B-C0FE-27D4B04C0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450762"/>
            <a:ext cx="11887197" cy="6218331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2E81AA48-D0E9-FF8D-B5F2-8C9A67F5A908}"/>
              </a:ext>
            </a:extLst>
          </p:cNvPr>
          <p:cNvSpPr txBox="1"/>
          <p:nvPr/>
        </p:nvSpPr>
        <p:spPr>
          <a:xfrm>
            <a:off x="1163374" y="1653678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KAZAN DAİRELERİNDE YAPILABİLECEK ENERJİ GERİ KAZANIM YÖNTEMLERİ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4F63CD2A-FB0B-D8F8-93D8-69D0B92F0274}"/>
              </a:ext>
            </a:extLst>
          </p:cNvPr>
          <p:cNvSpPr txBox="1"/>
          <p:nvPr/>
        </p:nvSpPr>
        <p:spPr>
          <a:xfrm>
            <a:off x="1405764" y="8633322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BESİ SUYU POMPALARININ FREKANS KONTROLLÜ OLMASI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FCE021EA-1E46-4289-44BB-F8034E0643D5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21576132-128F-0D73-FE56-83E9AB40EDBF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3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8EF12D98-CA10-33EB-CBC9-897416CDD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735" y="2009366"/>
            <a:ext cx="6476863" cy="5904309"/>
          </a:xfrm>
          <a:prstGeom prst="rect">
            <a:avLst/>
          </a:prstGeom>
        </p:spPr>
      </p:pic>
      <p:sp>
        <p:nvSpPr>
          <p:cNvPr id="22" name="Dikdörtgen 21">
            <a:extLst>
              <a:ext uri="{FF2B5EF4-FFF2-40B4-BE49-F238E27FC236}">
                <a16:creationId xmlns:a16="http://schemas.microsoft.com/office/drawing/2014/main" id="{CBE503C2-C07E-2EB7-6145-82B4206349F7}"/>
              </a:ext>
            </a:extLst>
          </p:cNvPr>
          <p:cNvSpPr/>
          <p:nvPr/>
        </p:nvSpPr>
        <p:spPr>
          <a:xfrm>
            <a:off x="7086600" y="6243769"/>
            <a:ext cx="533400" cy="235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229C51FB-605F-B973-2CBB-2B4810CD729E}"/>
              </a:ext>
            </a:extLst>
          </p:cNvPr>
          <p:cNvSpPr/>
          <p:nvPr/>
        </p:nvSpPr>
        <p:spPr>
          <a:xfrm>
            <a:off x="5715000" y="7531730"/>
            <a:ext cx="1905000" cy="194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5B6518DC-5342-AC71-6C1C-9FD137C77C1A}"/>
              </a:ext>
            </a:extLst>
          </p:cNvPr>
          <p:cNvSpPr/>
          <p:nvPr/>
        </p:nvSpPr>
        <p:spPr>
          <a:xfrm>
            <a:off x="4615537" y="6493698"/>
            <a:ext cx="1905000" cy="194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8242ED8C-F5AE-A40F-6D08-8042E012C795}"/>
              </a:ext>
            </a:extLst>
          </p:cNvPr>
          <p:cNvSpPr/>
          <p:nvPr/>
        </p:nvSpPr>
        <p:spPr>
          <a:xfrm>
            <a:off x="1578453" y="6782359"/>
            <a:ext cx="1905000" cy="194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45251DE-586F-5C7A-CB67-60861F3F6327}"/>
              </a:ext>
            </a:extLst>
          </p:cNvPr>
          <p:cNvSpPr txBox="1"/>
          <p:nvPr/>
        </p:nvSpPr>
        <p:spPr>
          <a:xfrm>
            <a:off x="8915400" y="2214538"/>
            <a:ext cx="72388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lang="tr-TR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 Saat Gözetimsiz Kazan Dairesi 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Otomatik yüzey blöf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Otomatik dip blöf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Oransal (On-Off) seviye kontrol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Yüksek seviye kontrol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Düşük seviye kontrol sistemi</a:t>
            </a:r>
          </a:p>
          <a:p>
            <a:pPr marL="0" indent="0">
              <a:lnSpc>
                <a:spcPct val="10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endParaRPr lang="tr-T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endParaRPr lang="tr-T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lang="tr-TR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72 Saat Gözetimsiz Kazan Dairesi 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Otomatik yüzey blöf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Otomatik dip blöf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Oransal (On-Off) seviye kontrol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Yüksek seviye kontrol sistemi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Düşük seviye kontrol sistemi (2 adet)</a:t>
            </a:r>
          </a:p>
          <a:p>
            <a:pPr marL="342900" indent="-34290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tr-T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Kondens kirlilik kontrol sistemi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CBD421EC-BAED-B9AD-379C-8E69446013E8}"/>
              </a:ext>
            </a:extLst>
          </p:cNvPr>
          <p:cNvSpPr txBox="1"/>
          <p:nvPr/>
        </p:nvSpPr>
        <p:spPr>
          <a:xfrm>
            <a:off x="1163374" y="1385028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GÜVENLİ KAZAN DAİRELERİ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56D00293-5049-89CD-ABC4-C02D72622BDC}"/>
              </a:ext>
            </a:extLst>
          </p:cNvPr>
          <p:cNvSpPr txBox="1"/>
          <p:nvPr/>
        </p:nvSpPr>
        <p:spPr>
          <a:xfrm>
            <a:off x="1163374" y="8472806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 24 &amp; 72 SAAT GÖZETİMSİZ KAZAN DAİRESİ OTOMASYON SİSTEMİ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ED71653B-ECB3-A93F-DAF9-CFCAB6289925}"/>
              </a:ext>
            </a:extLst>
          </p:cNvPr>
          <p:cNvSpPr txBox="1"/>
          <p:nvPr/>
        </p:nvSpPr>
        <p:spPr>
          <a:xfrm>
            <a:off x="1326378" y="6725519"/>
            <a:ext cx="1942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Flaş buhar tankına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A56893A3-4FFD-6FE0-F63B-D93278A2CB7D}"/>
              </a:ext>
            </a:extLst>
          </p:cNvPr>
          <p:cNvSpPr txBox="1"/>
          <p:nvPr/>
        </p:nvSpPr>
        <p:spPr>
          <a:xfrm>
            <a:off x="3954338" y="6479249"/>
            <a:ext cx="1711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Dip blöf tankına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438B23A8-854B-0E1F-3C8F-FE3B131C4F14}"/>
              </a:ext>
            </a:extLst>
          </p:cNvPr>
          <p:cNvSpPr txBox="1"/>
          <p:nvPr/>
        </p:nvSpPr>
        <p:spPr>
          <a:xfrm>
            <a:off x="7048569" y="6126615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Besi suyu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24E57B49-1D8C-3FD7-427A-C2870F2D443C}"/>
              </a:ext>
            </a:extLst>
          </p:cNvPr>
          <p:cNvSpPr txBox="1"/>
          <p:nvPr/>
        </p:nvSpPr>
        <p:spPr>
          <a:xfrm>
            <a:off x="5632731" y="7389893"/>
            <a:ext cx="333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Kondens kirlilik kontrolü (sürekli)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84AA14-E8E4-825D-E56D-A0877464AB2A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926F5F84-4896-C5A8-982E-A1EAF1CEEF1F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28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75F1B84D-2703-331B-A42C-048469363561}"/>
              </a:ext>
            </a:extLst>
          </p:cNvPr>
          <p:cNvSpPr/>
          <p:nvPr/>
        </p:nvSpPr>
        <p:spPr>
          <a:xfrm>
            <a:off x="1747700" y="2539187"/>
            <a:ext cx="15544800" cy="5410200"/>
          </a:xfrm>
          <a:prstGeom prst="rect">
            <a:avLst/>
          </a:prstGeom>
          <a:solidFill>
            <a:srgbClr val="AFD3ED"/>
          </a:solidFill>
          <a:ln>
            <a:solidFill>
              <a:srgbClr val="AFD3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18288000" cy="1271083"/>
            <a:chOff x="0" y="0"/>
            <a:chExt cx="4816593" cy="3347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16592" cy="334771"/>
            </a:xfrm>
            <a:custGeom>
              <a:avLst/>
              <a:gdLst/>
              <a:ahLst/>
              <a:cxnLst/>
              <a:rect l="l" t="t" r="r" b="b"/>
              <a:pathLst>
                <a:path w="4816592" h="334771">
                  <a:moveTo>
                    <a:pt x="0" y="0"/>
                  </a:moveTo>
                  <a:lnTo>
                    <a:pt x="4816592" y="0"/>
                  </a:lnTo>
                  <a:lnTo>
                    <a:pt x="4816592" y="334771"/>
                  </a:lnTo>
                  <a:lnTo>
                    <a:pt x="0" y="33477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816593" cy="372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8" name="AutoShape 4">
            <a:extLst>
              <a:ext uri="{FF2B5EF4-FFF2-40B4-BE49-F238E27FC236}">
                <a16:creationId xmlns:a16="http://schemas.microsoft.com/office/drawing/2014/main" id="{7E6FE6AE-47B1-947A-6EE3-5EBA8DA799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B4DFB558-5425-F4A6-5639-40801E9AB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700" y="2539185"/>
            <a:ext cx="3847875" cy="5419995"/>
          </a:xfrm>
          <a:prstGeom prst="rect">
            <a:avLst/>
          </a:prstGeom>
        </p:spPr>
      </p:pic>
      <p:sp>
        <p:nvSpPr>
          <p:cNvPr id="21" name="TextBox 11">
            <a:extLst>
              <a:ext uri="{FF2B5EF4-FFF2-40B4-BE49-F238E27FC236}">
                <a16:creationId xmlns:a16="http://schemas.microsoft.com/office/drawing/2014/main" id="{372113B4-C1E1-042F-9422-BA699EF067E4}"/>
              </a:ext>
            </a:extLst>
          </p:cNvPr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pic>
        <p:nvPicPr>
          <p:cNvPr id="6" name="Resim 5" descr="rüzgar değirmeni, su, sanat içeren bir resim&#10;&#10;Açıklama otomatik olarak orta güvenilirlik düzeyiyle oluşturuldu">
            <a:extLst>
              <a:ext uri="{FF2B5EF4-FFF2-40B4-BE49-F238E27FC236}">
                <a16:creationId xmlns:a16="http://schemas.microsoft.com/office/drawing/2014/main" id="{806678E5-730C-9F91-6C4F-6AE18EABA0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501" y="2615386"/>
            <a:ext cx="5181599" cy="5181599"/>
          </a:xfrm>
          <a:prstGeom prst="rect">
            <a:avLst/>
          </a:prstGeom>
        </p:spPr>
      </p:pic>
      <p:sp>
        <p:nvSpPr>
          <p:cNvPr id="14" name="TextBox 8">
            <a:extLst>
              <a:ext uri="{FF2B5EF4-FFF2-40B4-BE49-F238E27FC236}">
                <a16:creationId xmlns:a16="http://schemas.microsoft.com/office/drawing/2014/main" id="{DF134CE7-F2D6-8E22-FBA3-F52F90860910}"/>
              </a:ext>
            </a:extLst>
          </p:cNvPr>
          <p:cNvSpPr txBox="1"/>
          <p:nvPr/>
        </p:nvSpPr>
        <p:spPr>
          <a:xfrm>
            <a:off x="1163374" y="1653678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GES &amp; RES İLE ENTEGRE ELEKTRİKLİ KAZANLAR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41B58546-ECC5-948F-991D-3919CD5FB9C4}"/>
              </a:ext>
            </a:extLst>
          </p:cNvPr>
          <p:cNvSpPr txBox="1"/>
          <p:nvPr/>
        </p:nvSpPr>
        <p:spPr>
          <a:xfrm>
            <a:off x="1405764" y="8353911"/>
            <a:ext cx="16302626" cy="570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4"/>
              </a:lnSpc>
              <a:spcBef>
                <a:spcPct val="0"/>
              </a:spcBef>
            </a:pPr>
            <a:r>
              <a:rPr lang="tr-TR" sz="3500" b="1" dirty="0">
                <a:solidFill>
                  <a:srgbClr val="009C82"/>
                </a:solidFill>
                <a:latin typeface="+mj-lt"/>
              </a:rPr>
              <a:t>YENİLENEBİLİR ENERJİ KAYNAKLARI İLE ELEKTRİKLİ KAZANLARIN ENTEGRASYONU</a:t>
            </a:r>
            <a:endParaRPr lang="en-US" sz="3500" b="1" dirty="0">
              <a:solidFill>
                <a:srgbClr val="009C82"/>
              </a:solidFill>
              <a:latin typeface="+mj-lt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A0A24252-A610-0012-9599-67D298CC5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878" y="2539188"/>
            <a:ext cx="7347489" cy="5471022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3AF39BBF-3425-3F51-5595-B0B1196D0C36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FEAEAC7D-4515-2220-D31D-15592B1ABE44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57E6-A85A-0A70-64AF-E436329F3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C2EF9327-5BDC-FE1A-4AA4-3290ABE06850}"/>
              </a:ext>
            </a:extLst>
          </p:cNvPr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D822CEF-4F69-8134-63A5-8EC65A24903D}"/>
                </a:ext>
              </a:extLst>
            </p:cNvPr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6A74CB8-C3EA-03AE-995F-BACBF9618BB5}"/>
                </a:ext>
              </a:extLst>
            </p:cNvPr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60D0FC9B-B287-4E57-0AEE-F56A98E5BB45}"/>
              </a:ext>
            </a:extLst>
          </p:cNvPr>
          <p:cNvSpPr txBox="1"/>
          <p:nvPr/>
        </p:nvSpPr>
        <p:spPr>
          <a:xfrm>
            <a:off x="3372659" y="221245"/>
            <a:ext cx="11884057" cy="73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GELECEĞİN FABRİKALARI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CA4B41A-E559-CF4D-221D-C5599697EFA0}"/>
              </a:ext>
            </a:extLst>
          </p:cNvPr>
          <p:cNvSpPr txBox="1"/>
          <p:nvPr/>
        </p:nvSpPr>
        <p:spPr>
          <a:xfrm>
            <a:off x="4572000" y="488807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dirty="0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4D08FED7-8C9C-2FCD-BDAE-672BAAFDFC81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A322F6D-8DA4-8B46-C2D0-F9D2C41C04E5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F72B82B-C272-089D-B5FC-1C3EA6AD6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" y="1623060"/>
            <a:ext cx="17129760" cy="750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9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EF273-22A8-6FF1-64CF-86FC207E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F7D7B9E4-A9E7-3EE4-9810-A8436AFB5608}"/>
              </a:ext>
            </a:extLst>
          </p:cNvPr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FEEEE6F-8254-586F-5038-7F2BB159B828}"/>
                </a:ext>
              </a:extLst>
            </p:cNvPr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CE93B1C-D87D-3885-6026-7D75900AE0B4}"/>
                </a:ext>
              </a:extLst>
            </p:cNvPr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0DB705F3-4F80-3E6F-9D4E-19DF63FA401E}"/>
              </a:ext>
            </a:extLst>
          </p:cNvPr>
          <p:cNvSpPr txBox="1"/>
          <p:nvPr/>
        </p:nvSpPr>
        <p:spPr>
          <a:xfrm>
            <a:off x="4572000" y="488807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dirty="0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CF161BB-FACC-EF08-E34F-D47A03BC694F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86A3E811-E1E1-22D3-D3FB-1F589D711DFD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F1AD7D5-FB71-38CB-8D76-E260318F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" y="1722120"/>
            <a:ext cx="17129760" cy="7383780"/>
          </a:xfrm>
          <a:prstGeom prst="rect">
            <a:avLst/>
          </a:prstGeom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7CF1EC11-9685-B092-A356-93E9C6B5A3F2}"/>
              </a:ext>
            </a:extLst>
          </p:cNvPr>
          <p:cNvSpPr txBox="1"/>
          <p:nvPr/>
        </p:nvSpPr>
        <p:spPr>
          <a:xfrm>
            <a:off x="3372659" y="221245"/>
            <a:ext cx="11884057" cy="153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tr-TR" sz="4400" dirty="0">
                <a:solidFill>
                  <a:srgbClr val="FFFFFF"/>
                </a:solidFill>
                <a:latin typeface="Open Sans Bold"/>
              </a:rPr>
              <a:t>ADVANTAGES OF THE BOILER SYSTEM </a:t>
            </a:r>
          </a:p>
          <a:p>
            <a:pPr algn="ctr">
              <a:lnSpc>
                <a:spcPts val="6160"/>
              </a:lnSpc>
            </a:pPr>
            <a:endParaRPr lang="en-US" sz="4400" dirty="0">
              <a:solidFill>
                <a:srgbClr val="FFFFFF"/>
              </a:solidFill>
              <a:latin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877899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A181E-FE90-0F2B-2155-07DA5F961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378A1268-D6D3-960D-36E6-7AAFD6FAA906}"/>
              </a:ext>
            </a:extLst>
          </p:cNvPr>
          <p:cNvGrpSpPr/>
          <p:nvPr/>
        </p:nvGrpSpPr>
        <p:grpSpPr>
          <a:xfrm>
            <a:off x="0" y="0"/>
            <a:ext cx="18288000" cy="1240367"/>
            <a:chOff x="0" y="0"/>
            <a:chExt cx="4816593" cy="32668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FB6AE9D-0F46-326A-F6EE-E20297FF1CC3}"/>
                </a:ext>
              </a:extLst>
            </p:cNvPr>
            <p:cNvSpPr/>
            <p:nvPr/>
          </p:nvSpPr>
          <p:spPr>
            <a:xfrm>
              <a:off x="0" y="0"/>
              <a:ext cx="4816592" cy="326681"/>
            </a:xfrm>
            <a:custGeom>
              <a:avLst/>
              <a:gdLst/>
              <a:ahLst/>
              <a:cxnLst/>
              <a:rect l="l" t="t" r="r" b="b"/>
              <a:pathLst>
                <a:path w="4816592" h="326681">
                  <a:moveTo>
                    <a:pt x="0" y="0"/>
                  </a:moveTo>
                  <a:lnTo>
                    <a:pt x="4816592" y="0"/>
                  </a:lnTo>
                  <a:lnTo>
                    <a:pt x="4816592" y="326681"/>
                  </a:lnTo>
                  <a:lnTo>
                    <a:pt x="0" y="326681"/>
                  </a:lnTo>
                  <a:close/>
                </a:path>
              </a:pathLst>
            </a:custGeom>
            <a:solidFill>
              <a:srgbClr val="009C8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D997A25-68AD-9E3C-51CF-EA17FB268FA0}"/>
                </a:ext>
              </a:extLst>
            </p:cNvPr>
            <p:cNvSpPr txBox="1"/>
            <p:nvPr/>
          </p:nvSpPr>
          <p:spPr>
            <a:xfrm>
              <a:off x="0" y="-38100"/>
              <a:ext cx="4816593" cy="364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23"/>
                </a:lnSpc>
              </a:pPr>
              <a:endParaRPr/>
            </a:p>
          </p:txBody>
        </p:sp>
      </p:grp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D28075B8-0ACF-1970-A49B-1DF5E31D9526}"/>
              </a:ext>
            </a:extLst>
          </p:cNvPr>
          <p:cNvSpPr txBox="1"/>
          <p:nvPr/>
        </p:nvSpPr>
        <p:spPr>
          <a:xfrm>
            <a:off x="4572000" y="488807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dirty="0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07F4425-746E-CB75-4127-9ED12DE40ED2}"/>
              </a:ext>
            </a:extLst>
          </p:cNvPr>
          <p:cNvSpPr/>
          <p:nvPr/>
        </p:nvSpPr>
        <p:spPr>
          <a:xfrm>
            <a:off x="0" y="9261107"/>
            <a:ext cx="3583907" cy="1025893"/>
          </a:xfrm>
          <a:custGeom>
            <a:avLst/>
            <a:gdLst/>
            <a:ahLst/>
            <a:cxnLst/>
            <a:rect l="l" t="t" r="r" b="b"/>
            <a:pathLst>
              <a:path w="3583907" h="1025893">
                <a:moveTo>
                  <a:pt x="0" y="0"/>
                </a:moveTo>
                <a:lnTo>
                  <a:pt x="3583907" y="0"/>
                </a:lnTo>
                <a:lnTo>
                  <a:pt x="3583907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291B238-6885-B5D3-2F77-C5438EC80622}"/>
              </a:ext>
            </a:extLst>
          </p:cNvPr>
          <p:cNvSpPr/>
          <p:nvPr/>
        </p:nvSpPr>
        <p:spPr>
          <a:xfrm>
            <a:off x="14688375" y="9261107"/>
            <a:ext cx="3599625" cy="1025893"/>
          </a:xfrm>
          <a:custGeom>
            <a:avLst/>
            <a:gdLst/>
            <a:ahLst/>
            <a:cxnLst/>
            <a:rect l="l" t="t" r="r" b="b"/>
            <a:pathLst>
              <a:path w="3599625" h="1025893">
                <a:moveTo>
                  <a:pt x="0" y="0"/>
                </a:moveTo>
                <a:lnTo>
                  <a:pt x="3599625" y="0"/>
                </a:lnTo>
                <a:lnTo>
                  <a:pt x="3599625" y="1025893"/>
                </a:lnTo>
                <a:lnTo>
                  <a:pt x="0" y="1025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413E456-4FE2-219F-096E-F82F75F27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" y="1722120"/>
            <a:ext cx="17129760" cy="7231380"/>
          </a:xfrm>
          <a:prstGeom prst="rect">
            <a:avLst/>
          </a:prstGeom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7019C442-4F37-3754-1E6D-183446CA4BB3}"/>
              </a:ext>
            </a:extLst>
          </p:cNvPr>
          <p:cNvSpPr txBox="1"/>
          <p:nvPr/>
        </p:nvSpPr>
        <p:spPr>
          <a:xfrm>
            <a:off x="3372659" y="221245"/>
            <a:ext cx="11884057" cy="153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tr-TR" sz="4400" dirty="0">
                <a:solidFill>
                  <a:srgbClr val="FFFFFF"/>
                </a:solidFill>
                <a:latin typeface="Open Sans Bold"/>
              </a:rPr>
              <a:t>ADVANTAGES OF THE BOILER SYSTEM </a:t>
            </a:r>
          </a:p>
          <a:p>
            <a:pPr algn="ctr">
              <a:lnSpc>
                <a:spcPts val="6160"/>
              </a:lnSpc>
            </a:pPr>
            <a:endParaRPr lang="en-US" sz="4400" dirty="0">
              <a:solidFill>
                <a:srgbClr val="FFFFFF"/>
              </a:solidFill>
              <a:latin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183049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595</Words>
  <Application>Microsoft Office PowerPoint</Application>
  <PresentationFormat>Özel</PresentationFormat>
  <Paragraphs>95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Glacial Indifference Bold</vt:lpstr>
      <vt:lpstr>Open Sans Bold</vt:lpstr>
      <vt:lpstr>Open Sans Light</vt:lpstr>
      <vt:lpstr>Arial</vt:lpstr>
      <vt:lpstr>Verdana</vt:lpstr>
      <vt:lpstr>Glacial Indifference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GELECEĞİN FABRİKALARI - KBSB - ENERJİ VERİMLİLİĞİ SUNUMU - 12.12.2023</dc:title>
  <dc:creator>dellpc</dc:creator>
  <cp:lastModifiedBy>cafer.subasi@barisenerji.com</cp:lastModifiedBy>
  <cp:revision>53</cp:revision>
  <dcterms:created xsi:type="dcterms:W3CDTF">2006-08-16T00:00:00Z</dcterms:created>
  <dcterms:modified xsi:type="dcterms:W3CDTF">2026-06-15T09:23:27Z</dcterms:modified>
  <dc:identifier>DAF2w7xawsA</dc:identifier>
</cp:coreProperties>
</file>